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45"/>
  </p:notesMasterIdLst>
  <p:handoutMasterIdLst>
    <p:handoutMasterId r:id="rId46"/>
  </p:handoutMasterIdLst>
  <p:sldIdLst>
    <p:sldId id="256" r:id="rId2"/>
    <p:sldId id="401" r:id="rId3"/>
    <p:sldId id="404" r:id="rId4"/>
    <p:sldId id="456" r:id="rId5"/>
    <p:sldId id="435" r:id="rId6"/>
    <p:sldId id="444" r:id="rId7"/>
    <p:sldId id="409" r:id="rId8"/>
    <p:sldId id="656" r:id="rId9"/>
    <p:sldId id="657" r:id="rId10"/>
    <p:sldId id="458" r:id="rId11"/>
    <p:sldId id="416" r:id="rId12"/>
    <p:sldId id="417" r:id="rId13"/>
    <p:sldId id="419" r:id="rId14"/>
    <p:sldId id="330" r:id="rId15"/>
    <p:sldId id="457" r:id="rId16"/>
    <p:sldId id="364" r:id="rId17"/>
    <p:sldId id="363" r:id="rId18"/>
    <p:sldId id="459" r:id="rId19"/>
    <p:sldId id="460" r:id="rId20"/>
    <p:sldId id="429" r:id="rId21"/>
    <p:sldId id="365" r:id="rId22"/>
    <p:sldId id="366" r:id="rId23"/>
    <p:sldId id="368" r:id="rId24"/>
    <p:sldId id="324" r:id="rId25"/>
    <p:sldId id="321" r:id="rId26"/>
    <p:sldId id="322" r:id="rId27"/>
    <p:sldId id="329" r:id="rId28"/>
    <p:sldId id="268" r:id="rId29"/>
    <p:sldId id="331" r:id="rId30"/>
    <p:sldId id="332" r:id="rId31"/>
    <p:sldId id="323" r:id="rId32"/>
    <p:sldId id="659" r:id="rId33"/>
    <p:sldId id="272" r:id="rId34"/>
    <p:sldId id="283" r:id="rId35"/>
    <p:sldId id="333" r:id="rId36"/>
    <p:sldId id="290" r:id="rId37"/>
    <p:sldId id="335" r:id="rId38"/>
    <p:sldId id="304" r:id="rId39"/>
    <p:sldId id="338" r:id="rId40"/>
    <p:sldId id="303" r:id="rId41"/>
    <p:sldId id="307" r:id="rId42"/>
    <p:sldId id="308" r:id="rId43"/>
    <p:sldId id="327" r:id="rId44"/>
  </p:sldIdLst>
  <p:sldSz cx="12192000" cy="6858000"/>
  <p:notesSz cx="7099300" cy="10234613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buChar char="v"/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炜" initials="周" lastIdx="2" clrIdx="0">
    <p:extLst>
      <p:ext uri="{19B8F6BF-5375-455C-9EA6-DF929625EA0E}">
        <p15:presenceInfo xmlns:p15="http://schemas.microsoft.com/office/powerpoint/2012/main" userId="9dec1bdefe3252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000000"/>
    <a:srgbClr val="FF0000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2" autoAdjust="0"/>
    <p:restoredTop sz="86692" autoAdjust="0"/>
  </p:normalViewPr>
  <p:slideViewPr>
    <p:cSldViewPr>
      <p:cViewPr varScale="1">
        <p:scale>
          <a:sx n="75" d="100"/>
          <a:sy n="75" d="100"/>
        </p:scale>
        <p:origin x="99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EE21366-01B2-42AB-8A1E-5BFEB51B17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110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023547C-F29E-4B62-8096-F32937225B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59601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>
                <a:ea typeface="宋体" charset="-122"/>
              </a:rPr>
              <a:t>1.1    Introduction</a:t>
            </a:r>
          </a:p>
        </p:txBody>
      </p:sp>
      <p:sp>
        <p:nvSpPr>
          <p:cNvPr id="860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0BF72A-7945-4C2E-B5E5-6B93EB0FF5BD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>
              <a:ea typeface="宋体" charset="-122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18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最低有效位（</a:t>
            </a:r>
            <a:r>
              <a:rPr lang="en-US" altLang="zh-CN" dirty="0">
                <a:latin typeface="Arial" panose="020B0604020202020204" pitchFamily="34" charset="0"/>
              </a:rPr>
              <a:t>least significant bit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</a:rPr>
              <a:t>: </a:t>
            </a:r>
            <a:r>
              <a:rPr lang="zh-CN" altLang="en-US" dirty="0">
                <a:latin typeface="Arial" panose="020B0604020202020204" pitchFamily="34" charset="0"/>
              </a:rPr>
              <a:t>最右边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最高有效位（</a:t>
            </a:r>
            <a:r>
              <a:rPr lang="en-US" altLang="zh-CN" dirty="0">
                <a:latin typeface="Arial" panose="020B0604020202020204" pitchFamily="34" charset="0"/>
              </a:rPr>
              <a:t>most significant bit</a:t>
            </a:r>
            <a:r>
              <a:rPr lang="zh-CN" altLang="en-US" dirty="0">
                <a:latin typeface="Arial" panose="020B0604020202020204" pitchFamily="34" charset="0"/>
              </a:rPr>
              <a:t>）：最左边</a:t>
            </a: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01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zh-CN" altLang="en-US" dirty="0"/>
              <a:t>小数的补码，好像普通版不怎么讲</a:t>
            </a:r>
            <a:endParaRPr lang="zh-CN" altLang="zh-CN" dirty="0"/>
          </a:p>
        </p:txBody>
      </p:sp>
      <p:sp>
        <p:nvSpPr>
          <p:cNvPr id="1146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7675" cy="3824288"/>
          </a:xfrm>
          <a:ln cap="flat"/>
        </p:spPr>
      </p:sp>
    </p:spTree>
    <p:extLst>
      <p:ext uri="{BB962C8B-B14F-4D97-AF65-F5344CB8AC3E}">
        <p14:creationId xmlns:p14="http://schemas.microsoft.com/office/powerpoint/2010/main" val="8751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44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836326-12BC-47B9-8FE0-F52B3E78C06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08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取反</a:t>
            </a:r>
            <a:r>
              <a:rPr lang="en-US" altLang="zh-CN">
                <a:latin typeface="Arial" panose="020B0604020202020204" pitchFamily="34" charset="0"/>
              </a:rPr>
              <a:t>+1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3492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70310-B118-4111-A5D9-F27C88FAF43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12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7675" cy="38242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90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19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期末考试从没见过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1.1    Introduction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3547C-F29E-4B62-8096-F32937225B02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3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6DE1-C180-A0D7-F6C9-F5395B841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A0C382-9944-BB50-25D3-1D372DFD5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EBE46-5985-9D5C-768F-8139C035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AD794-793E-5F46-2401-F27235FA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263B-6185-48C7-B149-443ADD9A2F8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306878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77307-53C3-B510-C793-C455FA66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462CD-6447-9F5F-20DA-4F02DADD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54171860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EEE71-A2CE-C410-AB1F-A2AF26EB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3371708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564673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F8BC65-FEC9-B7FC-AC8E-F5B8B52F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07BA6-085A-9491-A316-BC9B6E7C3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20B40-F3E5-48D1-B7C4-ECA0D8784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4DF84-DB9F-5275-6D5F-8FB09544C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2D8AC-6FB5-4907-AE0D-3C1A6937242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389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3" r:id="rId3"/>
    <p:sldLayoutId id="2147483924" r:id="rId4"/>
  </p:sldLayoutIdLst>
  <p:transition spd="med">
    <p:random/>
    <p:sndAc>
      <p:stSnd>
        <p:snd r:embed="rId6" name="chimes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6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2.wmf"/><Relationship Id="rId1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1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audio" Target="../media/audio1.wav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500" y="2420888"/>
            <a:ext cx="7772999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6000" b="1" dirty="0"/>
              <a:t>Chapt3_1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4800" b="1" dirty="0">
                <a:solidFill>
                  <a:srgbClr val="0000FF"/>
                </a:solidFill>
              </a:rPr>
              <a:t>Arithmetic for computer</a:t>
            </a: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2473A-CE6C-3ED1-E72E-2EBEC7D0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76"/>
            <a:ext cx="10010328" cy="2016224"/>
          </a:xfrm>
        </p:spPr>
        <p:txBody>
          <a:bodyPr/>
          <a:lstStyle/>
          <a:p>
            <a:r>
              <a:rPr lang="zh-CN" altLang="en-US" dirty="0"/>
              <a:t>补码的优势</a:t>
            </a:r>
            <a:endParaRPr lang="en-US" altLang="zh-CN" dirty="0"/>
          </a:p>
          <a:p>
            <a:pPr lvl="1"/>
            <a:r>
              <a:rPr lang="en-US" altLang="zh-CN" dirty="0"/>
              <a:t>0</a:t>
            </a:r>
            <a:r>
              <a:rPr lang="zh-CN" altLang="en-US" dirty="0"/>
              <a:t>唯一</a:t>
            </a:r>
            <a:endParaRPr lang="en-US" altLang="zh-CN" dirty="0"/>
          </a:p>
          <a:p>
            <a:pPr lvl="1"/>
            <a:r>
              <a:rPr lang="zh-CN" altLang="en-US" dirty="0"/>
              <a:t>运算简单，符号位可以和数值位一起运算（加减法可以一起运算）</a:t>
            </a:r>
            <a:endParaRPr lang="en-US" altLang="zh-CN" dirty="0"/>
          </a:p>
          <a:p>
            <a:pPr lvl="1"/>
            <a:r>
              <a:rPr lang="zh-CN" altLang="en-US" dirty="0"/>
              <a:t>可以多表示</a:t>
            </a:r>
            <a:r>
              <a:rPr lang="en-US" altLang="zh-CN" dirty="0"/>
              <a:t>1</a:t>
            </a:r>
            <a:r>
              <a:rPr lang="zh-CN" altLang="en-US" dirty="0"/>
              <a:t>个数</a:t>
            </a:r>
          </a:p>
        </p:txBody>
      </p:sp>
    </p:spTree>
    <p:extLst>
      <p:ext uri="{BB962C8B-B14F-4D97-AF65-F5344CB8AC3E}">
        <p14:creationId xmlns:p14="http://schemas.microsoft.com/office/powerpoint/2010/main" val="3840397121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99456" y="2636912"/>
            <a:ext cx="10515600" cy="1325563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7200" b="1" dirty="0">
                <a:solidFill>
                  <a:srgbClr val="0000FF"/>
                </a:solidFill>
              </a:rPr>
              <a:t>          3 Arithmetic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7368" y="153988"/>
            <a:ext cx="5545832" cy="13255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rgbClr val="0000FF"/>
                </a:solidFill>
              </a:rPr>
              <a:t>Addition &amp; subtraction</a:t>
            </a:r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92313" y="1484314"/>
            <a:ext cx="8540750" cy="4194175"/>
          </a:xfrm>
        </p:spPr>
        <p:txBody>
          <a:bodyPr/>
          <a:lstStyle/>
          <a:p>
            <a:pPr eaLnBrk="1" hangingPunct="1"/>
            <a:r>
              <a:rPr lang="en-US" altLang="zh-CN" dirty="0"/>
              <a:t>Adding bit by bit, carries -&gt; next digit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Subtraction</a:t>
            </a:r>
          </a:p>
          <a:p>
            <a:pPr lvl="1" eaLnBrk="1" hangingPunct="1"/>
            <a:r>
              <a:rPr lang="en-US" altLang="zh-CN" dirty="0"/>
              <a:t>Directly</a:t>
            </a:r>
          </a:p>
          <a:p>
            <a:pPr lvl="1" eaLnBrk="1" hangingPunct="1"/>
            <a:r>
              <a:rPr lang="en-US" altLang="zh-CN" dirty="0"/>
              <a:t>Addition of 2's complement</a:t>
            </a:r>
          </a:p>
          <a:p>
            <a:pPr lvl="1" eaLnBrk="1" hangingPunct="1"/>
            <a:endParaRPr lang="en-US" altLang="zh-CN" dirty="0"/>
          </a:p>
        </p:txBody>
      </p:sp>
      <p:pic>
        <p:nvPicPr>
          <p:cNvPr id="34820" name="Picture 4" descr="addsu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5276" y="2276476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 descr="addsub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1451" y="4652964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 descr="addsub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56364" y="4652964"/>
            <a:ext cx="29495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5360" y="153950"/>
            <a:ext cx="5040560" cy="113191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CN" dirty="0">
                <a:solidFill>
                  <a:srgbClr val="0000FF"/>
                </a:solidFill>
              </a:rPr>
              <a:t>Overflow conditions</a:t>
            </a: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285860"/>
            <a:ext cx="8856984" cy="3079244"/>
          </a:xfrm>
        </p:spPr>
        <p:txBody>
          <a:bodyPr/>
          <a:lstStyle/>
          <a:p>
            <a:pPr eaLnBrk="1" hangingPunct="1"/>
            <a:r>
              <a:rPr lang="en-US" altLang="zh-CN" dirty="0"/>
              <a:t>General overflow conditions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graphicFrame>
        <p:nvGraphicFramePr>
          <p:cNvPr id="5" name="Group 45"/>
          <p:cNvGraphicFramePr>
            <a:graphicFrameLocks/>
          </p:cNvGraphicFramePr>
          <p:nvPr/>
        </p:nvGraphicFramePr>
        <p:xfrm>
          <a:off x="2424113" y="1916113"/>
          <a:ext cx="7848600" cy="2273300"/>
        </p:xfrm>
        <a:graphic>
          <a:graphicData uri="http://schemas.openxmlformats.org/drawingml/2006/table">
            <a:tbl>
              <a:tblPr/>
              <a:tblGrid>
                <a:gridCol w="1754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Operation 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Operand 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Operand 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Result overflow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A+B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(01)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A+B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(10)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A-B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	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(01)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A-B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&lt;0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≧0	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Arial Unicode MS" pitchFamily="34" charset="-122"/>
                          <a:cs typeface="Arial Unicode MS" pitchFamily="34" charset="-122"/>
                        </a:rPr>
                        <a:t>(10)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E7572BF-7167-CC38-81B0-AE2FB4540119}"/>
              </a:ext>
            </a:extLst>
          </p:cNvPr>
          <p:cNvSpPr txBox="1"/>
          <p:nvPr/>
        </p:nvSpPr>
        <p:spPr>
          <a:xfrm>
            <a:off x="2639616" y="4465723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最高位和进位异或为</a:t>
            </a:r>
            <a:r>
              <a:rPr lang="en-US" altLang="zh-CN" sz="2000" dirty="0"/>
              <a:t>1</a:t>
            </a:r>
            <a:r>
              <a:rPr lang="zh-CN" altLang="en-US" sz="2000" dirty="0"/>
              <a:t>，则溢出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FAED95C-560C-7717-F457-E8977236C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989694"/>
              </p:ext>
            </p:extLst>
          </p:nvPr>
        </p:nvGraphicFramePr>
        <p:xfrm>
          <a:off x="2867822" y="4966452"/>
          <a:ext cx="2182979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4" imgW="609480" imgH="241200" progId="Equation.DSMT4">
                  <p:embed/>
                </p:oleObj>
              </mc:Choice>
              <mc:Fallback>
                <p:oleObj name="Equation" r:id="rId4" imgW="609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7822" y="4966452"/>
                        <a:ext cx="2182979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87750" y="198806"/>
            <a:ext cx="3348010" cy="1325563"/>
          </a:xfrm>
        </p:spPr>
        <p:txBody>
          <a:bodyPr/>
          <a:lstStyle/>
          <a:p>
            <a:pPr>
              <a:defRPr/>
            </a:pPr>
            <a:r>
              <a:rPr lang="zh-CN" altLang="en-US" b="1" dirty="0"/>
              <a:t>一位全加器</a:t>
            </a:r>
            <a:endParaRPr lang="en-US" altLang="zh-CN" b="1" dirty="0"/>
          </a:p>
        </p:txBody>
      </p:sp>
      <p:sp>
        <p:nvSpPr>
          <p:cNvPr id="18435" name="AutoShap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Full adder in 2-level design</a:t>
            </a:r>
          </a:p>
        </p:txBody>
      </p:sp>
      <p:pic>
        <p:nvPicPr>
          <p:cNvPr id="18436" name="Picture 4" descr="fullad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7448" y="2194223"/>
            <a:ext cx="5665856" cy="339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36"/>
          <p:cNvGrpSpPr>
            <a:grpSpLocks/>
          </p:cNvGrpSpPr>
          <p:nvPr/>
        </p:nvGrpSpPr>
        <p:grpSpPr bwMode="auto">
          <a:xfrm>
            <a:off x="8931281" y="2583893"/>
            <a:ext cx="2305050" cy="1727200"/>
            <a:chOff x="1619672" y="4653136"/>
            <a:chExt cx="2304256" cy="1728192"/>
          </a:xfrm>
        </p:grpSpPr>
        <p:sp>
          <p:nvSpPr>
            <p:cNvPr id="6" name="矩形 5"/>
            <p:cNvSpPr/>
            <p:nvPr/>
          </p:nvSpPr>
          <p:spPr bwMode="auto">
            <a:xfrm>
              <a:off x="2267149" y="5013706"/>
              <a:ext cx="1009302" cy="1007053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488" tIns="44450" rIns="90488" bIns="44450" anchor="ctr"/>
            <a:lstStyle/>
            <a:p>
              <a:pPr algn="ctr">
                <a:buNone/>
                <a:defRPr/>
              </a:pPr>
              <a:r>
                <a:rPr lang="en-US" altLang="zh-CN" sz="6000" dirty="0">
                  <a:solidFill>
                    <a:srgbClr val="3333CD"/>
                  </a:solidFill>
                </a:rPr>
                <a:t>+</a:t>
              </a:r>
              <a:endParaRPr lang="zh-CN" altLang="en-US" sz="6000" dirty="0">
                <a:solidFill>
                  <a:srgbClr val="3333CD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1619672" y="5301208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 bwMode="auto">
            <a:xfrm>
              <a:off x="1619672" y="5733256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>
              <a:off x="2771800" y="4653136"/>
              <a:ext cx="0" cy="36057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 bwMode="auto">
            <a:xfrm>
              <a:off x="2771800" y="6020759"/>
              <a:ext cx="0" cy="36056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 bwMode="auto">
            <a:xfrm>
              <a:off x="3276451" y="5517232"/>
              <a:ext cx="6474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下箭头 38"/>
          <p:cNvSpPr>
            <a:spLocks noChangeArrowheads="1"/>
          </p:cNvSpPr>
          <p:nvPr/>
        </p:nvSpPr>
        <p:spPr bwMode="auto">
          <a:xfrm rot="16200000">
            <a:off x="7469618" y="2862600"/>
            <a:ext cx="393821" cy="1234106"/>
          </a:xfrm>
          <a:prstGeom prst="downArrow">
            <a:avLst>
              <a:gd name="adj1" fmla="val 50000"/>
              <a:gd name="adj2" fmla="val 93469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3333CD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DFD195A-0887-0127-3E02-C9F3AEBFC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506085"/>
              </p:ext>
            </p:extLst>
          </p:nvPr>
        </p:nvGraphicFramePr>
        <p:xfrm>
          <a:off x="7252499" y="913182"/>
          <a:ext cx="400526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6" imgW="4005299" imgH="1222244" progId="Equation.DSMT4">
                  <p:embed/>
                </p:oleObj>
              </mc:Choice>
              <mc:Fallback>
                <p:oleObj name="Equation" r:id="rId6" imgW="4005299" imgH="12222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499" y="913182"/>
                        <a:ext cx="4005263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C084E4D-EBBA-AEAA-1186-3001716B9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5720" y="2492896"/>
            <a:ext cx="5760640" cy="1325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0000FF"/>
                </a:solidFill>
              </a:rPr>
              <a:t>3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17974546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352" y="260649"/>
            <a:ext cx="9217024" cy="72008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Signed multiplication</a:t>
            </a:r>
            <a:r>
              <a:rPr lang="zh-CN" altLang="en-US" dirty="0"/>
              <a:t>符号数乘法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9331FF-81D9-AC0B-F7AB-4C0327052181}"/>
              </a:ext>
            </a:extLst>
          </p:cNvPr>
          <p:cNvSpPr txBox="1"/>
          <p:nvPr/>
        </p:nvSpPr>
        <p:spPr>
          <a:xfrm>
            <a:off x="1199456" y="1772816"/>
            <a:ext cx="936104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① 被乘数和乘数均取绝对值参与运算，看作无符号数，符号位为</a:t>
            </a:r>
            <a:endParaRPr lang="en-US" altLang="zh-CN" sz="1800" dirty="0"/>
          </a:p>
          <a:p>
            <a:r>
              <a:rPr lang="zh-CN" altLang="en-US" sz="1800" dirty="0"/>
              <a:t>②从乘数的</a:t>
            </a:r>
            <a:r>
              <a:rPr lang="zh-CN" altLang="en-US" sz="1800" b="1" dirty="0">
                <a:solidFill>
                  <a:srgbClr val="FF0000"/>
                </a:solidFill>
              </a:rPr>
              <a:t>最低位</a:t>
            </a:r>
            <a:r>
              <a:rPr lang="zh-CN" altLang="en-US" sz="1800" dirty="0"/>
              <a:t>      开始判断，若            ，则部分积加上被乘数     ，然后右移一位；</a:t>
            </a:r>
            <a:endParaRPr lang="en-US" altLang="zh-CN" sz="1800" dirty="0"/>
          </a:p>
          <a:p>
            <a:pPr lvl="1"/>
            <a:r>
              <a:rPr lang="zh-CN" altLang="en-US" sz="1800" dirty="0"/>
              <a:t>若           则部分积加上</a:t>
            </a:r>
            <a:r>
              <a:rPr lang="en-US" altLang="zh-CN" sz="1800" dirty="0"/>
              <a:t>0</a:t>
            </a:r>
            <a:r>
              <a:rPr lang="zh-CN" altLang="en-US" sz="1800" dirty="0"/>
              <a:t>，右移一位</a:t>
            </a:r>
            <a:endParaRPr lang="en-US" altLang="zh-CN" sz="1800" dirty="0"/>
          </a:p>
          <a:p>
            <a:endParaRPr lang="en-US" altLang="zh-CN" sz="1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F164AE-0C4D-B229-E412-9E5DD8690FF1}"/>
              </a:ext>
            </a:extLst>
          </p:cNvPr>
          <p:cNvGrpSpPr/>
          <p:nvPr/>
        </p:nvGrpSpPr>
        <p:grpSpPr>
          <a:xfrm>
            <a:off x="1307468" y="1124744"/>
            <a:ext cx="7621089" cy="1670285"/>
            <a:chOff x="1307468" y="1124744"/>
            <a:chExt cx="7621089" cy="167028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234C20F-1C94-533E-F09A-759A52972B38}"/>
                </a:ext>
              </a:extLst>
            </p:cNvPr>
            <p:cNvSpPr txBox="1"/>
            <p:nvPr/>
          </p:nvSpPr>
          <p:spPr>
            <a:xfrm>
              <a:off x="1307468" y="1124744"/>
              <a:ext cx="3204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原码一位乘法</a:t>
              </a:r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BB422A93-3DFB-159C-5181-F1C0BA8255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2007224"/>
                </p:ext>
              </p:extLst>
            </p:nvPr>
          </p:nvGraphicFramePr>
          <p:xfrm>
            <a:off x="3627366" y="1124744"/>
            <a:ext cx="4937267" cy="521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4" name="Equation" r:id="rId5" imgW="2286000" imgH="241200" progId="Equation.DSMT4">
                    <p:embed/>
                  </p:oleObj>
                </mc:Choice>
                <mc:Fallback>
                  <p:oleObj name="Equation" r:id="rId5" imgW="228600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27366" y="1124744"/>
                          <a:ext cx="4937267" cy="5211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CBC2F91-6770-58D7-0BEF-2226F052D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5068168"/>
                </p:ext>
              </p:extLst>
            </p:nvPr>
          </p:nvGraphicFramePr>
          <p:xfrm>
            <a:off x="8040216" y="1765820"/>
            <a:ext cx="888341" cy="432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5" name="Equation" r:id="rId7" imgW="469800" imgH="228600" progId="Equation.DSMT4">
                    <p:embed/>
                  </p:oleObj>
                </mc:Choice>
                <mc:Fallback>
                  <p:oleObj name="Equation" r:id="rId7" imgW="4698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40216" y="1765820"/>
                          <a:ext cx="888341" cy="432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2C07C433-40B3-6ECA-3214-A12E45585D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0143688"/>
                </p:ext>
              </p:extLst>
            </p:nvPr>
          </p:nvGraphicFramePr>
          <p:xfrm>
            <a:off x="3345947" y="2058535"/>
            <a:ext cx="329006" cy="423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6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45947" y="2058535"/>
                          <a:ext cx="329006" cy="423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FCFA1E3-D950-85DD-ACDF-62EE5403BA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3233159"/>
                </p:ext>
              </p:extLst>
            </p:nvPr>
          </p:nvGraphicFramePr>
          <p:xfrm>
            <a:off x="5087888" y="2069210"/>
            <a:ext cx="648072" cy="3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7" name="Equation" r:id="rId11" imgW="393480" imgH="228600" progId="Equation.DSMT4">
                    <p:embed/>
                  </p:oleObj>
                </mc:Choice>
                <mc:Fallback>
                  <p:oleObj name="Equation" r:id="rId11" imgW="393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87888" y="2069210"/>
                          <a:ext cx="648072" cy="376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F7097D9C-3081-106A-108E-BA882F4540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227864"/>
                </p:ext>
              </p:extLst>
            </p:nvPr>
          </p:nvGraphicFramePr>
          <p:xfrm>
            <a:off x="8029844" y="2124852"/>
            <a:ext cx="344406" cy="306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8" name="Equation" r:id="rId13" imgW="228600" imgH="203040" progId="Equation.DSMT4">
                    <p:embed/>
                  </p:oleObj>
                </mc:Choice>
                <mc:Fallback>
                  <p:oleObj name="Equation" r:id="rId13" imgW="2286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029844" y="2124852"/>
                          <a:ext cx="344406" cy="3061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BCA8B86F-874C-7110-3EA6-E47534337D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5193449"/>
                </p:ext>
              </p:extLst>
            </p:nvPr>
          </p:nvGraphicFramePr>
          <p:xfrm>
            <a:off x="2135560" y="2459868"/>
            <a:ext cx="614462" cy="335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9" name="Equation" r:id="rId15" imgW="419040" imgH="228600" progId="Equation.DSMT4">
                    <p:embed/>
                  </p:oleObj>
                </mc:Choice>
                <mc:Fallback>
                  <p:oleObj name="Equation" r:id="rId15" imgW="4190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135560" y="2459868"/>
                          <a:ext cx="614462" cy="3351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5CCCE23-7642-E1F8-9299-BBBC51B7454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9" b="2344"/>
          <a:stretch/>
        </p:blipFill>
        <p:spPr>
          <a:xfrm>
            <a:off x="1307468" y="2741904"/>
            <a:ext cx="5544616" cy="4004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71C45D-56D0-4FF0-8C2B-B993230FF1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2144" y="3133015"/>
            <a:ext cx="4428611" cy="1854311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30176"/>
            <a:ext cx="3169568" cy="13255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另一个例子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A50FBF-6629-1F7D-884A-10A50DD5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628800"/>
            <a:ext cx="8753214" cy="4608512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BC07E-580A-0B65-0759-B5A18988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4" y="44164"/>
            <a:ext cx="6481936" cy="1325563"/>
          </a:xfrm>
        </p:spPr>
        <p:txBody>
          <a:bodyPr/>
          <a:lstStyle/>
          <a:p>
            <a:r>
              <a:rPr lang="en-US" altLang="zh-CN" dirty="0"/>
              <a:t>Booth's Algorithm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2A0BA9-1636-A3C5-533F-920342423850}"/>
              </a:ext>
            </a:extLst>
          </p:cNvPr>
          <p:cNvSpPr txBox="1"/>
          <p:nvPr/>
        </p:nvSpPr>
        <p:spPr>
          <a:xfrm>
            <a:off x="1055440" y="1916832"/>
            <a:ext cx="9361040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① 所有位都参与运算，结果也是补码</a:t>
            </a:r>
            <a:endParaRPr lang="en-US" altLang="zh-CN" sz="1800" dirty="0"/>
          </a:p>
          <a:p>
            <a:r>
              <a:rPr lang="zh-CN" altLang="en-US" sz="1800" dirty="0"/>
              <a:t>②  被乘数和部分积都取双符号位，初值为</a:t>
            </a:r>
            <a:r>
              <a:rPr lang="en-US" altLang="zh-CN" sz="1800" dirty="0"/>
              <a:t>0</a:t>
            </a:r>
            <a:r>
              <a:rPr lang="zh-CN" altLang="en-US" sz="1800" dirty="0"/>
              <a:t>，乘数取单符号位，并且末尾增设初值</a:t>
            </a:r>
            <a:endParaRPr lang="en-US" altLang="zh-CN" sz="1800" dirty="0"/>
          </a:p>
          <a:p>
            <a:r>
              <a:rPr lang="zh-CN" altLang="en-US" sz="1800" dirty="0"/>
              <a:t>③  根据               来确定操作</a:t>
            </a:r>
            <a:endParaRPr lang="en-US" altLang="zh-CN" sz="1800" dirty="0"/>
          </a:p>
          <a:p>
            <a:r>
              <a:rPr lang="zh-CN" altLang="en-US" sz="1800" dirty="0"/>
              <a:t>④   移位按照补码移位的规则</a:t>
            </a:r>
            <a:endParaRPr lang="en-US" altLang="zh-CN" sz="1800" dirty="0"/>
          </a:p>
          <a:p>
            <a:r>
              <a:rPr lang="zh-CN" altLang="en-US" sz="1800" dirty="0"/>
              <a:t>⑤  </a:t>
            </a:r>
            <a:r>
              <a:rPr lang="en-US" altLang="zh-CN" sz="1800" dirty="0"/>
              <a:t>n+1</a:t>
            </a:r>
            <a:r>
              <a:rPr lang="zh-CN" altLang="en-US" sz="1800" dirty="0"/>
              <a:t>次操作，</a:t>
            </a:r>
            <a:r>
              <a:rPr lang="en-US" altLang="zh-CN" sz="1800" dirty="0"/>
              <a:t>n</a:t>
            </a:r>
            <a:r>
              <a:rPr lang="zh-CN" altLang="en-US" sz="1800" dirty="0"/>
              <a:t>次右移</a:t>
            </a:r>
            <a:endParaRPr lang="en-US" altLang="zh-CN" sz="18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8E6862-FE52-40C5-F04C-0B9FD38A83E1}"/>
              </a:ext>
            </a:extLst>
          </p:cNvPr>
          <p:cNvGrpSpPr/>
          <p:nvPr/>
        </p:nvGrpSpPr>
        <p:grpSpPr>
          <a:xfrm>
            <a:off x="1163452" y="1255713"/>
            <a:ext cx="7256648" cy="549275"/>
            <a:chOff x="1307468" y="1111697"/>
            <a:chExt cx="7256648" cy="54927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BAE0DE-CEE5-F854-599C-B77CF52187A2}"/>
                </a:ext>
              </a:extLst>
            </p:cNvPr>
            <p:cNvSpPr txBox="1"/>
            <p:nvPr/>
          </p:nvSpPr>
          <p:spPr>
            <a:xfrm>
              <a:off x="1307468" y="1124744"/>
              <a:ext cx="3204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补码一位乘法</a:t>
              </a: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80F74D0E-81A8-BA16-5E48-9E54D7896E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2894829"/>
                </p:ext>
              </p:extLst>
            </p:nvPr>
          </p:nvGraphicFramePr>
          <p:xfrm>
            <a:off x="3626991" y="1111697"/>
            <a:ext cx="4937125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07" name="Equation" r:id="rId4" imgW="2286000" imgH="253800" progId="Equation.DSMT4">
                    <p:embed/>
                  </p:oleObj>
                </mc:Choice>
                <mc:Fallback>
                  <p:oleObj name="Equation" r:id="rId4" imgW="2286000" imgH="25380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BB422A93-3DFB-159C-5181-F1C0BA8255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26991" y="1111697"/>
                          <a:ext cx="4937125" cy="549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D7E9E23-D4F8-8666-5ABC-2117DBF8C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81223"/>
              </p:ext>
            </p:extLst>
          </p:nvPr>
        </p:nvGraphicFramePr>
        <p:xfrm>
          <a:off x="9569298" y="2236032"/>
          <a:ext cx="847182" cy="38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name="Equation" r:id="rId6" imgW="507960" imgH="228600" progId="Equation.DSMT4">
                  <p:embed/>
                </p:oleObj>
              </mc:Choice>
              <mc:Fallback>
                <p:oleObj name="Equation" r:id="rId6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69298" y="2236032"/>
                        <a:ext cx="847182" cy="381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6D35BDD-9B69-2787-0E29-5D64F3DB8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746054"/>
              </p:ext>
            </p:extLst>
          </p:nvPr>
        </p:nvGraphicFramePr>
        <p:xfrm>
          <a:off x="2135560" y="2617264"/>
          <a:ext cx="847182" cy="33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name="Equation" r:id="rId8" imgW="583920" imgH="228600" progId="Equation.DSMT4">
                  <p:embed/>
                </p:oleObj>
              </mc:Choice>
              <mc:Fallback>
                <p:oleObj name="Equation" r:id="rId8" imgW="583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5560" y="2617264"/>
                        <a:ext cx="847182" cy="33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47920E35-C5E2-3955-479F-EC213511C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79827"/>
              </p:ext>
            </p:extLst>
          </p:nvPr>
        </p:nvGraphicFramePr>
        <p:xfrm>
          <a:off x="3048000" y="3863721"/>
          <a:ext cx="60960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132076522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636708219"/>
                    </a:ext>
                  </a:extLst>
                </a:gridCol>
                <a:gridCol w="2327920">
                  <a:extLst>
                    <a:ext uri="{9D8B030D-6E8A-4147-A177-3AD203B41FA5}">
                      <a16:colId xmlns:a16="http://schemas.microsoft.com/office/drawing/2014/main" val="243863760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</a:t>
                      </a:r>
                      <a:r>
                        <a:rPr lang="en-US" altLang="zh-CN" sz="1400" dirty="0" err="1"/>
                        <a:t>n</a:t>
                      </a:r>
                      <a:r>
                        <a:rPr lang="zh-CN" altLang="en-US" dirty="0"/>
                        <a:t>（高位）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y</a:t>
                      </a:r>
                      <a:r>
                        <a:rPr lang="en-US" altLang="zh-CN" sz="1400" dirty="0"/>
                        <a:t>n+1</a:t>
                      </a:r>
                      <a:r>
                        <a:rPr lang="zh-CN" altLang="en-US" dirty="0"/>
                        <a:t>（低位）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部分积操作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97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9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[x]</a:t>
                      </a:r>
                      <a:r>
                        <a:rPr lang="zh-CN" altLang="en-US" dirty="0"/>
                        <a:t>补，右移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25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[-x]</a:t>
                      </a:r>
                      <a:r>
                        <a:rPr lang="zh-CN" altLang="en-US" dirty="0"/>
                        <a:t>补，右移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1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094458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722D29-7B59-4295-8FA0-BF3AB174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72" y="332656"/>
            <a:ext cx="8126104" cy="5328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44DB7A-A4E3-3BCF-F8DC-47B241A4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9" b="29058"/>
          <a:stretch/>
        </p:blipFill>
        <p:spPr>
          <a:xfrm>
            <a:off x="1998937" y="5661248"/>
            <a:ext cx="794352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202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484784"/>
            <a:ext cx="10009112" cy="47688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1 Signed and Unsigned Numbers-Possible Representations</a:t>
            </a:r>
            <a:endParaRPr lang="en-US" altLang="zh-CN" sz="2400" b="1" dirty="0">
              <a:solidFill>
                <a:srgbClr val="0070C0"/>
              </a:solidFill>
              <a:hlinkClick r:id="" action="ppaction://noaction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2 Arithmetic--Addition &amp; subtraction and ALU</a:t>
            </a:r>
            <a:endParaRPr lang="en-US" altLang="zh-CN" sz="2400" b="1" dirty="0">
              <a:solidFill>
                <a:srgbClr val="0070C0"/>
              </a:solidFill>
              <a:hlinkClick r:id="" action="ppaction://noaction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3 Multiplication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4 Division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</a:rPr>
              <a:t>5 Floating point numbers  </a:t>
            </a:r>
            <a:endParaRPr lang="en-US" altLang="zh-CN" sz="2400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27250" y="1428737"/>
            <a:ext cx="8540750" cy="4194175"/>
          </a:xfrm>
        </p:spPr>
        <p:txBody>
          <a:bodyPr/>
          <a:lstStyle/>
          <a:p>
            <a:pPr eaLnBrk="1" hangingPunct="1"/>
            <a:r>
              <a:rPr lang="en-US" altLang="zh-CN" dirty="0"/>
              <a:t>Assumes</a:t>
            </a:r>
            <a:r>
              <a:rPr lang="zh-CN" altLang="en-US" dirty="0"/>
              <a:t>： </a:t>
            </a:r>
            <a:r>
              <a:rPr lang="en-US" altLang="zh-CN" dirty="0">
                <a:latin typeface="Comic Sans MS" pitchFamily="66" charset="0"/>
              </a:rPr>
              <a:t>Z</a:t>
            </a:r>
            <a:r>
              <a:rPr lang="en-US" altLang="zh-CN" dirty="0"/>
              <a:t>=</a:t>
            </a:r>
            <a:r>
              <a:rPr lang="en-US" altLang="zh-CN" dirty="0" err="1"/>
              <a:t>y×10111100</a:t>
            </a:r>
            <a:endParaRPr lang="en-US" altLang="zh-CN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sz="2400" b="1" dirty="0">
                <a:latin typeface="Comic Sans MS" pitchFamily="66" charset="0"/>
              </a:rPr>
              <a:t>Z</a:t>
            </a:r>
            <a:r>
              <a:rPr lang="en-US" altLang="zh-CN" sz="2400" dirty="0"/>
              <a:t>=y(10000000+</a:t>
            </a:r>
            <a:r>
              <a:rPr lang="en-US" altLang="zh-CN" sz="2400" b="1" dirty="0">
                <a:solidFill>
                  <a:srgbClr val="CC3300"/>
                </a:solidFill>
              </a:rPr>
              <a:t>111100+100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100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</a:t>
            </a:r>
            <a:r>
              <a:rPr lang="en-US" altLang="zh-CN" sz="2400" dirty="0">
                <a:highlight>
                  <a:srgbClr val="FFFF00"/>
                </a:highlight>
              </a:rPr>
              <a:t>y(1×2</a:t>
            </a:r>
            <a:r>
              <a:rPr lang="en-US" altLang="zh-CN" sz="2400" baseline="30000" dirty="0">
                <a:highlight>
                  <a:srgbClr val="FFFF00"/>
                </a:highlight>
              </a:rPr>
              <a:t>7</a:t>
            </a:r>
            <a:r>
              <a:rPr lang="en-US" altLang="zh-CN" sz="2400" dirty="0">
                <a:highlight>
                  <a:srgbClr val="FFFF00"/>
                </a:highlight>
              </a:rPr>
              <a:t>+</a:t>
            </a:r>
            <a:r>
              <a:rPr lang="en-US" altLang="zh-CN" sz="2400" b="1" dirty="0">
                <a:solidFill>
                  <a:srgbClr val="CC3300"/>
                </a:solidFill>
                <a:highlight>
                  <a:srgbClr val="FFFF00"/>
                </a:highlight>
              </a:rPr>
              <a:t>1000000</a:t>
            </a:r>
            <a:r>
              <a:rPr lang="en-US" altLang="zh-CN" sz="2400" dirty="0">
                <a:highlight>
                  <a:srgbClr val="FFFF00"/>
                </a:highlight>
              </a:rPr>
              <a:t>-</a:t>
            </a:r>
            <a:r>
              <a:rPr lang="en-US" altLang="zh-CN" sz="2400" b="1" i="1" dirty="0">
                <a:highlight>
                  <a:srgbClr val="FFFF00"/>
                </a:highlight>
              </a:rPr>
              <a:t>100</a:t>
            </a:r>
            <a:r>
              <a:rPr lang="en-US" altLang="zh-CN" sz="2400" dirty="0">
                <a:highlight>
                  <a:srgbClr val="FFFF00"/>
                </a:highlight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-2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+</a:t>
            </a:r>
            <a:r>
              <a:rPr lang="en-US" altLang="zh-CN" sz="1600" dirty="0"/>
              <a:t>0×2</a:t>
            </a:r>
            <a:r>
              <a:rPr lang="en-US" altLang="zh-CN" sz="1600" baseline="30000" dirty="0"/>
              <a:t>5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4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baseline="30000" dirty="0"/>
              <a:t> 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1×2</a:t>
            </a:r>
            <a:r>
              <a:rPr lang="en-US" altLang="zh-CN" sz="2400" b="1" i="1" baseline="30000" dirty="0"/>
              <a:t>2</a:t>
            </a:r>
            <a:r>
              <a:rPr lang="en-US" altLang="zh-CN" sz="2400" baseline="30000" dirty="0"/>
              <a:t>  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 y(1×2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+</a:t>
            </a:r>
            <a:r>
              <a:rPr lang="en-US" altLang="zh-CN" sz="2400" b="1" dirty="0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>
                <a:solidFill>
                  <a:srgbClr val="CC3300"/>
                </a:solidFill>
              </a:rPr>
              <a:t>6</a:t>
            </a:r>
            <a:r>
              <a:rPr lang="en-US" altLang="zh-CN" sz="2400" dirty="0"/>
              <a:t>+</a:t>
            </a:r>
            <a:r>
              <a:rPr lang="en-US" altLang="zh-CN" sz="1600" dirty="0"/>
              <a:t>0×2</a:t>
            </a:r>
            <a:r>
              <a:rPr lang="en-US" altLang="zh-CN" sz="1600" baseline="30000" dirty="0"/>
              <a:t>5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4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2400" dirty="0"/>
              <a:t>-</a:t>
            </a:r>
            <a:r>
              <a:rPr lang="en-US" altLang="zh-CN" sz="2400" b="1" i="1" dirty="0"/>
              <a:t>1×2</a:t>
            </a:r>
            <a:r>
              <a:rPr lang="en-US" altLang="zh-CN" sz="2400" b="1" i="1" baseline="30000" dirty="0"/>
              <a:t>2</a:t>
            </a:r>
            <a:r>
              <a:rPr lang="en-US" altLang="zh-CN" sz="24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= </a:t>
            </a:r>
            <a:r>
              <a:rPr lang="en-US" altLang="zh-CN" sz="2400" dirty="0" err="1"/>
              <a:t>y×2</a:t>
            </a:r>
            <a:r>
              <a:rPr lang="en-US" altLang="zh-CN" sz="2400" baseline="30000" dirty="0" err="1"/>
              <a:t>7</a:t>
            </a:r>
            <a:r>
              <a:rPr lang="en-US" altLang="zh-CN" sz="2400" dirty="0" err="1"/>
              <a:t>+y×</a:t>
            </a:r>
            <a:r>
              <a:rPr lang="en-US" altLang="zh-CN" sz="2400" b="1" dirty="0" err="1">
                <a:solidFill>
                  <a:srgbClr val="CC3300"/>
                </a:solidFill>
              </a:rPr>
              <a:t>1×2</a:t>
            </a:r>
            <a:r>
              <a:rPr lang="en-US" altLang="zh-CN" sz="2400" b="1" baseline="30000" dirty="0" err="1">
                <a:solidFill>
                  <a:srgbClr val="CC3300"/>
                </a:solidFill>
              </a:rPr>
              <a:t>6</a:t>
            </a:r>
            <a:r>
              <a:rPr lang="en-US" altLang="zh-CN" sz="2400" dirty="0" err="1"/>
              <a:t>+</a:t>
            </a:r>
            <a:r>
              <a:rPr lang="en-US" altLang="zh-CN" sz="1600" dirty="0" err="1"/>
              <a:t>0×2</a:t>
            </a:r>
            <a:r>
              <a:rPr lang="en-US" altLang="zh-CN" sz="1600" baseline="30000" dirty="0" err="1"/>
              <a:t>5</a:t>
            </a:r>
            <a:r>
              <a:rPr lang="en-US" altLang="zh-CN" sz="1600" dirty="0" err="1"/>
              <a:t>+0×2</a:t>
            </a:r>
            <a:r>
              <a:rPr lang="en-US" altLang="zh-CN" sz="1600" baseline="30000" dirty="0" err="1"/>
              <a:t>4</a:t>
            </a:r>
            <a:r>
              <a:rPr lang="en-US" altLang="zh-CN" sz="1600" dirty="0" err="1"/>
              <a:t>+0×2</a:t>
            </a:r>
            <a:r>
              <a:rPr lang="en-US" altLang="zh-CN" sz="1600" baseline="30000" dirty="0" err="1"/>
              <a:t>3</a:t>
            </a:r>
            <a:r>
              <a:rPr lang="en-US" altLang="zh-CN" sz="16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2</a:t>
            </a:r>
            <a:r>
              <a:rPr lang="en-US" altLang="zh-CN" sz="2400" b="1" i="1" dirty="0"/>
              <a:t>-</a:t>
            </a:r>
            <a:r>
              <a:rPr lang="en-US" altLang="zh-CN" sz="2400" b="1" i="1" dirty="0" err="1"/>
              <a:t>y×2</a:t>
            </a:r>
            <a:r>
              <a:rPr lang="en-US" altLang="zh-CN" sz="2400" b="1" i="1" baseline="30000" dirty="0" err="1"/>
              <a:t>2</a:t>
            </a:r>
            <a:r>
              <a:rPr lang="en-US" altLang="zh-CN" sz="2400" baseline="30000" dirty="0"/>
              <a:t> 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+0×2</a:t>
            </a:r>
            <a:r>
              <a:rPr lang="en-US" altLang="zh-CN" sz="1600" baseline="30000" dirty="0"/>
              <a:t>0</a:t>
            </a:r>
            <a:r>
              <a:rPr lang="en-US" altLang="zh-CN" sz="2400" dirty="0"/>
              <a:t>)</a:t>
            </a:r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>
            <a:off x="8759826" y="5097463"/>
            <a:ext cx="115252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8831264" y="5013326"/>
            <a:ext cx="1081087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>
                <a:ea typeface="Arial Unicode MS" pitchFamily="34" charset="-122"/>
              </a:rPr>
              <a:t>Only shift</a:t>
            </a:r>
          </a:p>
        </p:txBody>
      </p:sp>
      <p:sp>
        <p:nvSpPr>
          <p:cNvPr id="80902" name="Line 6"/>
          <p:cNvSpPr>
            <a:spLocks noChangeShapeType="1"/>
          </p:cNvSpPr>
          <p:nvPr/>
        </p:nvSpPr>
        <p:spPr bwMode="auto">
          <a:xfrm>
            <a:off x="5232401" y="5097463"/>
            <a:ext cx="25193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5375275" y="5026025"/>
            <a:ext cx="2160588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a typeface="Arial Unicode MS" pitchFamily="34" charset="-122"/>
              </a:rPr>
              <a:t>Only shift</a:t>
            </a:r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>
            <a:off x="3863976" y="5097463"/>
            <a:ext cx="1152525" cy="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4151314" y="5026025"/>
            <a:ext cx="936625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3300"/>
                </a:solidFill>
                <a:ea typeface="Arial Unicode MS" pitchFamily="34" charset="-122"/>
              </a:rPr>
              <a:t>add</a:t>
            </a:r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>
            <a:off x="7751764" y="5084763"/>
            <a:ext cx="865187" cy="127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7824789" y="5026025"/>
            <a:ext cx="1081087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a typeface="Arial Unicode MS" pitchFamily="34" charset="-122"/>
              </a:rPr>
              <a:t>sub</a:t>
            </a: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2928939" y="5602289"/>
            <a:ext cx="7488237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 Unicode MS" pitchFamily="34" charset="-122"/>
              </a:rPr>
              <a:t>   1         01             111                   10       00</a:t>
            </a:r>
          </a:p>
        </p:txBody>
      </p:sp>
      <p:sp>
        <p:nvSpPr>
          <p:cNvPr id="80909" name="Line 13"/>
          <p:cNvSpPr>
            <a:spLocks noChangeShapeType="1"/>
          </p:cNvSpPr>
          <p:nvPr/>
        </p:nvSpPr>
        <p:spPr bwMode="auto">
          <a:xfrm>
            <a:off x="6600826" y="6092825"/>
            <a:ext cx="266382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>
            <a:off x="4367214" y="6092825"/>
            <a:ext cx="504825" cy="0"/>
          </a:xfrm>
          <a:prstGeom prst="line">
            <a:avLst/>
          </a:prstGeom>
          <a:noFill/>
          <a:ln w="2857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C4D468-5A90-9028-971C-3030AE76CD4B}"/>
              </a:ext>
            </a:extLst>
          </p:cNvPr>
          <p:cNvSpPr txBox="1"/>
          <p:nvPr/>
        </p:nvSpPr>
        <p:spPr>
          <a:xfrm>
            <a:off x="7464152" y="1316037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比较多的时候好、</a:t>
            </a:r>
            <a:r>
              <a:rPr lang="en-US" altLang="zh-CN" dirty="0"/>
              <a:t>0</a:t>
            </a:r>
            <a:r>
              <a:rPr lang="zh-CN" altLang="en-US" dirty="0"/>
              <a:t>多的时候反而复杂了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Booth's Algorithm</a:t>
            </a:r>
          </a:p>
        </p:txBody>
      </p:sp>
      <p:sp>
        <p:nvSpPr>
          <p:cNvPr id="54275" name="AutoShape 3"/>
          <p:cNvSpPr>
            <a:spLocks noGrp="1" noChangeArrowheads="1"/>
          </p:cNvSpPr>
          <p:nvPr>
            <p:ph idx="1"/>
          </p:nvPr>
        </p:nvSpPr>
        <p:spPr>
          <a:xfrm>
            <a:off x="1828800" y="1401763"/>
            <a:ext cx="8382000" cy="4114800"/>
          </a:xfrm>
        </p:spPr>
        <p:txBody>
          <a:bodyPr/>
          <a:lstStyle/>
          <a:p>
            <a:r>
              <a:rPr lang="en-US" altLang="zh-CN" sz="2400" dirty="0"/>
              <a:t>Idea: If you have a sequence of '1's</a:t>
            </a:r>
          </a:p>
          <a:p>
            <a:pPr lvl="1"/>
            <a:r>
              <a:rPr lang="en-US" altLang="zh-CN" sz="2000" dirty="0">
                <a:ea typeface="宋体" charset="-122"/>
              </a:rPr>
              <a:t>subtract at first '1' in multiplier</a:t>
            </a:r>
          </a:p>
          <a:p>
            <a:pPr lvl="1"/>
            <a:r>
              <a:rPr lang="en-US" altLang="zh-CN" sz="2000" dirty="0">
                <a:ea typeface="宋体" charset="-122"/>
              </a:rPr>
              <a:t>shift for the sequence of '1's</a:t>
            </a:r>
          </a:p>
          <a:p>
            <a:pPr lvl="1"/>
            <a:r>
              <a:rPr lang="en-US" altLang="zh-CN" sz="2000" dirty="0">
                <a:ea typeface="宋体" charset="-122"/>
              </a:rPr>
              <a:t>add where prior step had last '1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‘</a:t>
            </a:r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r>
              <a:rPr lang="en-US" altLang="zh-CN" sz="2400" dirty="0"/>
              <a:t>Result:</a:t>
            </a:r>
          </a:p>
          <a:p>
            <a:pPr lvl="1"/>
            <a:r>
              <a:rPr lang="en-US" altLang="zh-CN" sz="2000" dirty="0">
                <a:ea typeface="宋体" charset="-122"/>
              </a:rPr>
              <a:t>Possibly less additions and more shifts</a:t>
            </a:r>
          </a:p>
          <a:p>
            <a:pPr lvl="1"/>
            <a:r>
              <a:rPr lang="en-US" altLang="zh-CN" sz="2000" dirty="0">
                <a:ea typeface="宋体" charset="-122"/>
              </a:rPr>
              <a:t>Faster, if shifts are faster than additions</a:t>
            </a:r>
          </a:p>
        </p:txBody>
      </p:sp>
      <p:pic>
        <p:nvPicPr>
          <p:cNvPr id="54276" name="Picture 4" descr="boo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5671" y="3214687"/>
            <a:ext cx="4321175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65890A-7A0F-0896-D9AB-FDBEBDA68C80}"/>
              </a:ext>
            </a:extLst>
          </p:cNvPr>
          <p:cNvSpPr txBox="1"/>
          <p:nvPr/>
        </p:nvSpPr>
        <p:spPr>
          <a:xfrm>
            <a:off x="8832304" y="350100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找一串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14748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Booth's Algorithm</a:t>
            </a:r>
          </a:p>
        </p:txBody>
      </p:sp>
      <p:sp>
        <p:nvSpPr>
          <p:cNvPr id="55299" name="AutoShape 3"/>
          <p:cNvSpPr>
            <a:spLocks noGrp="1" noChangeArrowheads="1"/>
          </p:cNvSpPr>
          <p:nvPr>
            <p:ph idx="1"/>
          </p:nvPr>
        </p:nvSpPr>
        <p:spPr>
          <a:xfrm>
            <a:off x="1905000" y="1258888"/>
            <a:ext cx="8382000" cy="4114800"/>
          </a:xfrm>
        </p:spPr>
        <p:txBody>
          <a:bodyPr/>
          <a:lstStyle/>
          <a:p>
            <a:r>
              <a:rPr lang="en-US" altLang="zh-CN"/>
              <a:t>Example</a:t>
            </a:r>
          </a:p>
          <a:p>
            <a:r>
              <a:rPr lang="en-US" altLang="zh-CN"/>
              <a:t>Logic required identifying the run</a:t>
            </a:r>
          </a:p>
        </p:txBody>
      </p:sp>
      <p:pic>
        <p:nvPicPr>
          <p:cNvPr id="55300" name="Picture 4" descr="booth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487614"/>
            <a:ext cx="762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-137331"/>
            <a:ext cx="7776864" cy="13255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Example with negative numbers</a:t>
            </a:r>
          </a:p>
        </p:txBody>
      </p:sp>
      <p:sp>
        <p:nvSpPr>
          <p:cNvPr id="57347" name="AutoShape 3"/>
          <p:cNvSpPr>
            <a:spLocks noGrp="1" noChangeArrowheads="1"/>
          </p:cNvSpPr>
          <p:nvPr>
            <p:ph idx="1"/>
          </p:nvPr>
        </p:nvSpPr>
        <p:spPr>
          <a:xfrm>
            <a:off x="1952596" y="1071547"/>
            <a:ext cx="8229600" cy="785818"/>
          </a:xfrm>
        </p:spPr>
        <p:txBody>
          <a:bodyPr/>
          <a:lstStyle/>
          <a:p>
            <a:r>
              <a:rPr lang="en-US" altLang="zh-CN" sz="2000" dirty="0"/>
              <a:t>2 * (-3) = - 6</a:t>
            </a:r>
          </a:p>
          <a:p>
            <a:r>
              <a:rPr lang="en-US" altLang="zh-CN" sz="2000" dirty="0"/>
              <a:t>0010 * 1101 = 1111 1010</a:t>
            </a:r>
          </a:p>
        </p:txBody>
      </p:sp>
      <p:graphicFrame>
        <p:nvGraphicFramePr>
          <p:cNvPr id="5" name="Group 190"/>
          <p:cNvGraphicFramePr>
            <a:graphicFrameLocks noGrp="1"/>
          </p:cNvGraphicFramePr>
          <p:nvPr/>
        </p:nvGraphicFramePr>
        <p:xfrm>
          <a:off x="1631950" y="1844675"/>
          <a:ext cx="8955088" cy="45466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iteration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step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Multiplicand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Initial Values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0000 1101 0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1.c:10→Prod=Prod-Mcand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1110 1101 0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1111 0110 1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1.b:01→Prod=Prod+Mcand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0001 0110 1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0000 1011 0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1.c:10→Prod=Prod-Mcand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1110 1011 0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1111 0101 1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4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1.d: 11 → no operation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1111 0101 1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2: shift right Product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1111 1010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val 169"/>
          <p:cNvSpPr>
            <a:spLocks noChangeArrowheads="1"/>
          </p:cNvSpPr>
          <p:nvPr/>
        </p:nvSpPr>
        <p:spPr bwMode="auto">
          <a:xfrm>
            <a:off x="10025091" y="2273300"/>
            <a:ext cx="468313" cy="433388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7" name="Oval 170"/>
          <p:cNvSpPr>
            <a:spLocks noChangeArrowheads="1"/>
          </p:cNvSpPr>
          <p:nvPr/>
        </p:nvSpPr>
        <p:spPr bwMode="auto">
          <a:xfrm>
            <a:off x="10025091" y="3176589"/>
            <a:ext cx="468313" cy="433387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8" name="Oval 179"/>
          <p:cNvSpPr>
            <a:spLocks noChangeArrowheads="1"/>
          </p:cNvSpPr>
          <p:nvPr/>
        </p:nvSpPr>
        <p:spPr bwMode="auto">
          <a:xfrm>
            <a:off x="10025091" y="4098925"/>
            <a:ext cx="468313" cy="433388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9" name="Oval 182"/>
          <p:cNvSpPr>
            <a:spLocks noChangeArrowheads="1"/>
          </p:cNvSpPr>
          <p:nvPr/>
        </p:nvSpPr>
        <p:spPr bwMode="auto">
          <a:xfrm>
            <a:off x="10025090" y="5008564"/>
            <a:ext cx="468312" cy="433387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8791A-9C2E-D947-C83C-DEF4C30846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符号位扩展（</a:t>
            </a:r>
            <a:r>
              <a:rPr lang="en-US" altLang="zh-CN" dirty="0"/>
              <a:t>sign extension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3983-8EF1-6DE9-D1E7-5BA6B20712B9}"/>
              </a:ext>
            </a:extLst>
          </p:cNvPr>
          <p:cNvSpPr txBox="1"/>
          <p:nvPr/>
        </p:nvSpPr>
        <p:spPr>
          <a:xfrm>
            <a:off x="695400" y="1988840"/>
            <a:ext cx="1015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正数</a:t>
            </a:r>
            <a:r>
              <a:rPr lang="zh-CN" altLang="en-US" sz="2800" dirty="0"/>
              <a:t>，扩展为全部填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负数原码</a:t>
            </a:r>
            <a:r>
              <a:rPr lang="zh-CN" altLang="en-US" sz="2800" dirty="0"/>
              <a:t>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负数补码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C00000"/>
                </a:solidFill>
              </a:rPr>
              <a:t>整</a:t>
            </a:r>
            <a:r>
              <a:rPr lang="zh-CN" altLang="en-US" sz="2800" dirty="0"/>
              <a:t>数，全部</a:t>
            </a:r>
            <a:r>
              <a:rPr lang="en-US" altLang="zh-CN" sz="2800" dirty="0"/>
              <a:t>1</a:t>
            </a:r>
            <a:r>
              <a:rPr lang="zh-CN" altLang="en-US" sz="2800" dirty="0"/>
              <a:t>；</a:t>
            </a:r>
            <a:r>
              <a:rPr lang="zh-CN" altLang="en-US" sz="2800" dirty="0">
                <a:solidFill>
                  <a:srgbClr val="C00000"/>
                </a:solidFill>
              </a:rPr>
              <a:t>小</a:t>
            </a:r>
            <a:r>
              <a:rPr lang="zh-CN" altLang="en-US" sz="2800" dirty="0"/>
              <a:t>数，符号位保持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3642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FF807-7ADB-64D2-AC26-9B0BF14388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9616" y="2103437"/>
            <a:ext cx="6481936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8000" b="1" dirty="0">
                <a:solidFill>
                  <a:srgbClr val="0070C0"/>
                </a:solidFill>
              </a:rPr>
              <a:t>4    Division</a:t>
            </a:r>
            <a:endParaRPr lang="zh-CN" altLang="en-US" sz="8000" b="1" dirty="0">
              <a:solidFill>
                <a:srgbClr val="0070C0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688F1F2-E221-9A9B-565D-36DB0C88240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495600" y="3861048"/>
            <a:ext cx="7562056" cy="5952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b="1" dirty="0"/>
              <a:t>Dividend = quotient * divisor + remainder</a:t>
            </a:r>
          </a:p>
        </p:txBody>
      </p:sp>
    </p:spTree>
    <p:extLst>
      <p:ext uri="{BB962C8B-B14F-4D97-AF65-F5344CB8AC3E}">
        <p14:creationId xmlns:p14="http://schemas.microsoft.com/office/powerpoint/2010/main" val="2038189513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93875-5AC5-2BCD-6948-B1A4EC66E5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5520" y="2564904"/>
            <a:ext cx="9145016" cy="13255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0070C0"/>
                </a:solidFill>
              </a:rPr>
              <a:t>2    Floating point numbers </a:t>
            </a:r>
            <a:endParaRPr lang="zh-CN" alt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565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D51A69-D640-B5C7-2E1C-38B0AA9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6632"/>
            <a:ext cx="9361040" cy="62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19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55640" y="267197"/>
            <a:ext cx="5900750" cy="7756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Floating point numbers</a:t>
            </a:r>
          </a:p>
        </p:txBody>
      </p:sp>
      <p:graphicFrame>
        <p:nvGraphicFramePr>
          <p:cNvPr id="359539" name="Group 115"/>
          <p:cNvGraphicFramePr>
            <a:graphicFrameLocks noGrp="1"/>
          </p:cNvGraphicFramePr>
          <p:nvPr/>
        </p:nvGraphicFramePr>
        <p:xfrm>
          <a:off x="4079776" y="2708920"/>
          <a:ext cx="6569075" cy="1081088"/>
        </p:xfrm>
        <a:graphic>
          <a:graphicData uri="http://schemas.openxmlformats.org/drawingml/2006/table">
            <a:tbl>
              <a:tblPr/>
              <a:tblGrid>
                <a:gridCol w="60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22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1~254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23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9537" name="Group 113"/>
          <p:cNvGraphicFramePr>
            <a:graphicFrameLocks noGrp="1"/>
          </p:cNvGraphicFramePr>
          <p:nvPr/>
        </p:nvGraphicFramePr>
        <p:xfrm>
          <a:off x="4151213" y="3851928"/>
          <a:ext cx="6553200" cy="1051878"/>
        </p:xfrm>
        <a:graphic>
          <a:graphicData uri="http://schemas.openxmlformats.org/drawingml/2006/table">
            <a:tbl>
              <a:tblPr/>
              <a:tblGrid>
                <a:gridCol w="58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19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11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1~2046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52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675" name="Rectangle 110"/>
          <p:cNvSpPr>
            <a:spLocks noChangeArrowheads="1"/>
          </p:cNvSpPr>
          <p:nvPr/>
        </p:nvSpPr>
        <p:spPr bwMode="auto">
          <a:xfrm>
            <a:off x="947264" y="4262603"/>
            <a:ext cx="194765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Double precision</a:t>
            </a:r>
          </a:p>
        </p:txBody>
      </p:sp>
      <p:sp>
        <p:nvSpPr>
          <p:cNvPr id="69676" name="Rectangle 111"/>
          <p:cNvSpPr>
            <a:spLocks noChangeArrowheads="1"/>
          </p:cNvSpPr>
          <p:nvPr/>
        </p:nvSpPr>
        <p:spPr bwMode="auto">
          <a:xfrm>
            <a:off x="986538" y="2859572"/>
            <a:ext cx="186910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Single precision</a:t>
            </a:r>
          </a:p>
        </p:txBody>
      </p:sp>
      <p:sp>
        <p:nvSpPr>
          <p:cNvPr id="69677" name="Line 112"/>
          <p:cNvSpPr>
            <a:spLocks noChangeShapeType="1"/>
          </p:cNvSpPr>
          <p:nvPr/>
        </p:nvSpPr>
        <p:spPr bwMode="auto">
          <a:xfrm>
            <a:off x="1865229" y="3780490"/>
            <a:ext cx="9144000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C329A4-53CC-D2C8-E2EB-9A60C62A0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00086"/>
              </p:ext>
            </p:extLst>
          </p:nvPr>
        </p:nvGraphicFramePr>
        <p:xfrm>
          <a:off x="4511823" y="1104792"/>
          <a:ext cx="4503147" cy="116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4" imgW="1866600" imgH="482400" progId="Equation.DSMT4">
                  <p:embed/>
                </p:oleObj>
              </mc:Choice>
              <mc:Fallback>
                <p:oleObj name="Equation" r:id="rId4" imgW="1866600" imgH="4824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2C329A4-53CC-D2C8-E2EB-9A60C62A0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823" y="1104792"/>
                        <a:ext cx="4503147" cy="116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284D7EA-DF80-93B3-3308-041EE9DAF926}"/>
              </a:ext>
            </a:extLst>
          </p:cNvPr>
          <p:cNvSpPr txBox="1"/>
          <p:nvPr/>
        </p:nvSpPr>
        <p:spPr>
          <a:xfrm>
            <a:off x="1126149" y="5111482"/>
            <a:ext cx="9939702" cy="167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Exponent is biased(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移码），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1023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Fraction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用原码（尾数）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阶码的位数反应浮点数的表示范围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尾码则显示了精度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由于规格化后小数点最高位总是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，因此这这一位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位尾数实际上可以表示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位有效数字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C34C4-0AB2-02CE-B363-FFD6049A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60648"/>
            <a:ext cx="11633096" cy="2448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5EFB7-4C6B-7ADE-EE6F-4ED1914B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571086"/>
            <a:ext cx="7649616" cy="40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993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3352" y="15886"/>
            <a:ext cx="8228013" cy="11270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Numbers and their representation</a:t>
            </a:r>
          </a:p>
        </p:txBody>
      </p:sp>
      <p:sp>
        <p:nvSpPr>
          <p:cNvPr id="102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556792"/>
            <a:ext cx="8540750" cy="223224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r</a:t>
            </a:r>
            <a:r>
              <a:rPr lang="zh-CN" altLang="en-US" dirty="0">
                <a:solidFill>
                  <a:srgbClr val="0000FF"/>
                </a:solidFill>
              </a:rPr>
              <a:t>进制数</a:t>
            </a:r>
            <a:r>
              <a:rPr lang="en-US" altLang="zh-CN" dirty="0"/>
              <a:t>           </a:t>
            </a:r>
            <a:endParaRPr lang="en-US" altLang="zh-CN" sz="32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36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3600" dirty="0"/>
          </a:p>
          <a:p>
            <a:pPr lvl="1" eaLnBrk="1" hangingPunct="1">
              <a:lnSpc>
                <a:spcPct val="90000"/>
              </a:lnSpc>
            </a:pPr>
            <a:endParaRPr lang="en-US" altLang="zh-CN" sz="1600" b="1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639616" y="3079893"/>
            <a:ext cx="949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</a:rPr>
              <a:t>MSD</a:t>
            </a:r>
          </a:p>
        </p:txBody>
      </p:sp>
      <p:sp>
        <p:nvSpPr>
          <p:cNvPr id="1031" name="Text Box 12"/>
          <p:cNvSpPr txBox="1">
            <a:spLocks noChangeArrowheads="1"/>
          </p:cNvSpPr>
          <p:nvPr/>
        </p:nvSpPr>
        <p:spPr bwMode="auto">
          <a:xfrm>
            <a:off x="7515990" y="3074843"/>
            <a:ext cx="884266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</a:rPr>
              <a:t>LSD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F8769A5-0835-5350-0DF8-1E912242E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073665"/>
              </p:ext>
            </p:extLst>
          </p:nvPr>
        </p:nvGraphicFramePr>
        <p:xfrm>
          <a:off x="5327650" y="2701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7650" y="2701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54F53BA-4EEA-910D-F436-FC4245B94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713463"/>
              </p:ext>
            </p:extLst>
          </p:nvPr>
        </p:nvGraphicFramePr>
        <p:xfrm>
          <a:off x="2674459" y="2357955"/>
          <a:ext cx="7274245" cy="916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7" imgW="3429000" imgH="431640" progId="Equation.DSMT4">
                  <p:embed/>
                </p:oleObj>
              </mc:Choice>
              <mc:Fallback>
                <p:oleObj name="Equation" r:id="rId7" imgW="3429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4459" y="2357955"/>
                        <a:ext cx="7274245" cy="916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154899C-89EE-A7EF-9821-AC6710BFB0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80248"/>
              </p:ext>
            </p:extLst>
          </p:nvPr>
        </p:nvGraphicFramePr>
        <p:xfrm>
          <a:off x="3635462" y="1556792"/>
          <a:ext cx="3384376" cy="54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9" imgW="1422360" imgH="228600" progId="Equation.DSMT4">
                  <p:embed/>
                </p:oleObj>
              </mc:Choice>
              <mc:Fallback>
                <p:oleObj name="Equation" r:id="rId9" imgW="1422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35462" y="1556792"/>
                        <a:ext cx="3384376" cy="54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8E27B31-8FD2-AD2A-5400-6DE15F39D126}"/>
              </a:ext>
            </a:extLst>
          </p:cNvPr>
          <p:cNvSpPr txBox="1"/>
          <p:nvPr/>
        </p:nvSpPr>
        <p:spPr>
          <a:xfrm>
            <a:off x="983432" y="3964049"/>
            <a:ext cx="1022513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原码、反码在数轴上对称，两者都存在</a:t>
            </a:r>
            <a:r>
              <a:rPr lang="en-US" altLang="zh-CN" dirty="0"/>
              <a:t>+0</a:t>
            </a:r>
            <a:r>
              <a:rPr lang="zh-CN" altLang="en-US" dirty="0"/>
              <a:t>和</a:t>
            </a:r>
            <a:r>
              <a:rPr lang="en-US" altLang="zh-CN" dirty="0"/>
              <a:t>-0</a:t>
            </a:r>
            <a:r>
              <a:rPr lang="zh-CN" altLang="en-US" dirty="0"/>
              <a:t>两个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补码、移码在数周上不对称，</a:t>
            </a:r>
            <a:r>
              <a:rPr lang="en-US" altLang="zh-CN" dirty="0"/>
              <a:t>0</a:t>
            </a:r>
            <a:r>
              <a:rPr lang="zh-CN" altLang="en-US" dirty="0"/>
              <a:t>唯一，比原码、反码多一个数</a:t>
            </a:r>
          </a:p>
        </p:txBody>
      </p:sp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5E4EF-09BF-E218-41B2-7100974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764703"/>
            <a:ext cx="9577064" cy="47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42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EF643-F635-808E-64D1-4A03FFA8A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432" y="478283"/>
            <a:ext cx="2952328" cy="6876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000" b="1" dirty="0"/>
              <a:t>规格化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71D33-08ED-F69A-79EC-AB67DCF2AC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40768"/>
            <a:ext cx="109464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/>
              <a:t>fraction</a:t>
            </a:r>
            <a:r>
              <a:rPr lang="zh-CN" altLang="en-US" sz="2400" b="1" dirty="0"/>
              <a:t>的位数决定浮点数的有效位数</a:t>
            </a:r>
            <a:r>
              <a:rPr lang="zh-CN" altLang="en-US" sz="2400" dirty="0"/>
              <a:t>，有效位数越多，精度越高。规格化，调整非规格化浮点数的尾数和阶码，使得非零的浮点数在</a:t>
            </a:r>
            <a:r>
              <a:rPr lang="zh-CN" altLang="en-US" sz="2400" b="1" dirty="0">
                <a:solidFill>
                  <a:srgbClr val="FF0000"/>
                </a:solidFill>
              </a:rPr>
              <a:t>尾数</a:t>
            </a:r>
            <a:r>
              <a:rPr lang="zh-CN" altLang="en-US" sz="2400" dirty="0"/>
              <a:t>的最高位数上保证是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2400" dirty="0"/>
              <a:t>IEEE 743</a:t>
            </a:r>
            <a:r>
              <a:rPr lang="zh-CN" altLang="en-US" sz="2400" dirty="0"/>
              <a:t>规格化的尾数形式为</a:t>
            </a:r>
            <a:r>
              <a:rPr lang="en-US" altLang="zh-CN" sz="2400" dirty="0">
                <a:highlight>
                  <a:srgbClr val="FFFF00"/>
                </a:highlight>
              </a:rPr>
              <a:t>±1.xxxx</a:t>
            </a:r>
            <a:r>
              <a:rPr lang="en-US" altLang="zh-CN" sz="2400" dirty="0"/>
              <a:t>, </a:t>
            </a:r>
            <a:r>
              <a:rPr lang="zh-CN" altLang="en-US" sz="2400" dirty="0"/>
              <a:t>尾数相加减后的结果可能是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右规</a:t>
            </a:r>
            <a:r>
              <a:rPr lang="en-US" altLang="zh-CN" sz="2400" dirty="0"/>
              <a:t>:</a:t>
            </a:r>
            <a:r>
              <a:rPr lang="zh-CN" altLang="en-US" sz="2400" dirty="0"/>
              <a:t>尾数右移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位，阶码加</a:t>
            </a:r>
            <a:r>
              <a:rPr lang="en-US" altLang="zh-CN" sz="2400" dirty="0"/>
              <a:t>1</a:t>
            </a:r>
            <a:r>
              <a:rPr lang="zh-CN" altLang="en-US" sz="2400" dirty="0"/>
              <a:t>。尾数右移，最高位</a:t>
            </a:r>
            <a:r>
              <a:rPr lang="en-US" altLang="zh-CN" sz="2400" dirty="0"/>
              <a:t>1</a:t>
            </a:r>
            <a:r>
              <a:rPr lang="zh-CN" altLang="en-US" sz="2400" dirty="0"/>
              <a:t>被移到小数点前</a:t>
            </a:r>
            <a:r>
              <a:rPr lang="en-US" altLang="zh-CN" sz="2400" dirty="0"/>
              <a:t>1</a:t>
            </a:r>
            <a:r>
              <a:rPr lang="zh-CN" altLang="en-US" sz="2400" dirty="0"/>
              <a:t>位作为隐藏位，最后一位移除时，需考虑舍入（右规只要</a:t>
            </a:r>
            <a:r>
              <a:rPr lang="en-US" altLang="zh-CN" sz="2400" dirty="0"/>
              <a:t>1</a:t>
            </a:r>
            <a:r>
              <a:rPr lang="zh-CN" altLang="en-US" sz="2400" dirty="0"/>
              <a:t>次）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右规一次，相当于除</a:t>
            </a:r>
            <a:r>
              <a:rPr lang="en-US" altLang="zh-CN" sz="2400" dirty="0"/>
              <a:t>2</a:t>
            </a:r>
            <a:r>
              <a:rPr lang="zh-CN" altLang="en-US" sz="2400" dirty="0"/>
              <a:t>；左规一次，相当于乘</a:t>
            </a:r>
            <a:r>
              <a:rPr lang="en-US" altLang="zh-CN" sz="2400" dirty="0"/>
              <a:t>2</a:t>
            </a:r>
          </a:p>
          <a:p>
            <a:r>
              <a:rPr lang="zh-CN" altLang="en-US" sz="2400" dirty="0"/>
              <a:t>第二种情况需要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左规</a:t>
            </a:r>
            <a:r>
              <a:rPr lang="zh-CN" altLang="en-US" sz="2400" dirty="0"/>
              <a:t>：尾数左移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位，阶码减</a:t>
            </a:r>
            <a:r>
              <a:rPr lang="en-US" altLang="zh-CN" sz="2400" dirty="0"/>
              <a:t>1.</a:t>
            </a:r>
            <a:r>
              <a:rPr lang="zh-CN" altLang="en-US" sz="2400" dirty="0"/>
              <a:t>左移要多次</a:t>
            </a:r>
            <a:endParaRPr lang="en-US" altLang="zh-CN" sz="2400" dirty="0"/>
          </a:p>
          <a:p>
            <a:endParaRPr lang="zh-CN" altLang="en-US" sz="2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737FDA-3422-A4E9-F793-AF17800B8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2315" y="3001479"/>
          <a:ext cx="3687369" cy="85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4" imgW="1752480" imgH="406080" progId="Equation.DSMT4">
                  <p:embed/>
                </p:oleObj>
              </mc:Choice>
              <mc:Fallback>
                <p:oleObj name="Equation" r:id="rId4" imgW="1752480" imgH="4060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7737FDA-3422-A4E9-F793-AF17800B8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15" y="3001479"/>
                        <a:ext cx="3687369" cy="85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481782"/>
      </p:ext>
    </p:extLst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F970C4-6715-4115-45E1-3BC1B0D4B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70"/>
          <a:stretch/>
        </p:blipFill>
        <p:spPr>
          <a:xfrm>
            <a:off x="479376" y="1196752"/>
            <a:ext cx="8136904" cy="27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9656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368" y="81558"/>
            <a:ext cx="4248472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Limitations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9B5B2-91C1-6A65-5DD4-7EC88EF7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32976"/>
            <a:ext cx="8852420" cy="496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B6D0E-4645-7324-D104-28251FFA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42" y="404664"/>
            <a:ext cx="5421990" cy="1131910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0067" y="290398"/>
            <a:ext cx="6731865" cy="7857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IEEE 754 standard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7D3D7-080B-1772-350E-BF236DAE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40768"/>
            <a:ext cx="8693385" cy="3384376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9B605-3BDB-07BC-0D1B-8D8328C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6898067" cy="3528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B0366D-F439-29C7-A8CE-08AE2FF338B3}"/>
              </a:ext>
            </a:extLst>
          </p:cNvPr>
          <p:cNvSpPr txBox="1"/>
          <p:nvPr/>
        </p:nvSpPr>
        <p:spPr>
          <a:xfrm>
            <a:off x="3863752" y="3439217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为保证精度，一般将低位溢出的两位保留，参与中间运算过程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577CA-6024-F682-72F9-E5B9392A4EAA}"/>
              </a:ext>
            </a:extLst>
          </p:cNvPr>
          <p:cNvSpPr txBox="1"/>
          <p:nvPr/>
        </p:nvSpPr>
        <p:spPr>
          <a:xfrm>
            <a:off x="6456040" y="22768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小阶向大阶看齐（右移一位阶</a:t>
            </a:r>
            <a:r>
              <a:rPr lang="en-US" altLang="zh-CN" dirty="0"/>
              <a:t>+1</a:t>
            </a:r>
            <a:r>
              <a:rPr lang="zh-CN" altLang="en-US" dirty="0"/>
              <a:t>，影响精度）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CB890C-448B-EEBB-4C6A-0132EA85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5374141"/>
            <a:ext cx="9353273" cy="6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98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063552" y="1"/>
            <a:ext cx="8325048" cy="9191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dirty="0"/>
              <a:t>Example:          y=0.5+(-0.4375) in binary</a:t>
            </a:r>
          </a:p>
        </p:txBody>
      </p:sp>
      <p:sp>
        <p:nvSpPr>
          <p:cNvPr id="88067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919289" y="1268414"/>
            <a:ext cx="8569325" cy="5400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/>
              <a:t>0.5</a:t>
            </a:r>
            <a:r>
              <a:rPr lang="en-US" altLang="zh-CN" sz="2000" baseline="-25000" dirty="0"/>
              <a:t>10</a:t>
            </a:r>
            <a:r>
              <a:rPr lang="en-US" altLang="zh-CN" sz="2000" dirty="0"/>
              <a:t> = 1.000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/>
              <a:t>-0.4375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=-1.110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-2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 err="1"/>
              <a:t>Step1:The</a:t>
            </a:r>
            <a:r>
              <a:rPr lang="en-US" altLang="zh-CN" sz="2000" dirty="0"/>
              <a:t> fraction with lesser exponent is shifted right until matches</a:t>
            </a:r>
          </a:p>
          <a:p>
            <a:pPr lvl="3">
              <a:buFont typeface="Wingdings" pitchFamily="2" charset="2"/>
              <a:buNone/>
            </a:pPr>
            <a:r>
              <a:rPr lang="en-US" altLang="zh-CN" dirty="0"/>
              <a:t>-1.110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 → </a:t>
            </a:r>
            <a:r>
              <a:rPr lang="en-US" altLang="zh-CN" dirty="0"/>
              <a:t>-0.111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-1</a:t>
            </a:r>
            <a:r>
              <a:rPr lang="en-US" altLang="zh-CN" dirty="0"/>
              <a:t> </a:t>
            </a:r>
          </a:p>
          <a:p>
            <a:r>
              <a:rPr lang="en-US" altLang="zh-CN" sz="2000" dirty="0" err="1"/>
              <a:t>Step2</a:t>
            </a:r>
            <a:r>
              <a:rPr lang="en-US" altLang="zh-CN" sz="2000" dirty="0"/>
              <a:t>:  Add the </a:t>
            </a:r>
            <a:r>
              <a:rPr lang="en-US" altLang="zh-CN" sz="2000" dirty="0" err="1"/>
              <a:t>significands</a:t>
            </a:r>
            <a:endParaRPr lang="en-US" altLang="zh-CN" sz="2000" dirty="0"/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sz="1800" b="1" dirty="0"/>
              <a:t>1.000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×2</a:t>
            </a:r>
            <a:r>
              <a:rPr lang="en-US" altLang="zh-CN" sz="1800" b="1" baseline="30000" dirty="0"/>
              <a:t>-1</a:t>
            </a:r>
            <a:r>
              <a:rPr lang="en-US" altLang="zh-CN" sz="1800" b="1" dirty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+) - 0.111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</a:p>
          <a:p>
            <a:pPr lvl="1">
              <a:buFont typeface="Wingdings" pitchFamily="2" charset="2"/>
              <a:buNone/>
            </a:pPr>
            <a:endParaRPr lang="en-US" altLang="zh-CN" sz="500" b="1" baseline="30000" dirty="0"/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      0.001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  <a:endParaRPr lang="en-US" altLang="zh-CN" b="1" baseline="30000" dirty="0"/>
          </a:p>
          <a:p>
            <a:r>
              <a:rPr lang="en-US" altLang="zh-CN" sz="2000" dirty="0" err="1"/>
              <a:t>Step3</a:t>
            </a:r>
            <a:r>
              <a:rPr lang="en-US" altLang="zh-CN" sz="2000" dirty="0"/>
              <a:t>:  Normalize the sum and checking for overflow or underflow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b="1" dirty="0"/>
              <a:t>0.001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-1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0.010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0.100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-3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 </a:t>
            </a:r>
          </a:p>
          <a:p>
            <a:r>
              <a:rPr lang="en-US" altLang="zh-CN" sz="2000" dirty="0" err="1"/>
              <a:t>Step4</a:t>
            </a:r>
            <a:r>
              <a:rPr lang="en-US" altLang="zh-CN" sz="2000" dirty="0"/>
              <a:t>: Round the sum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	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</a:t>
            </a:r>
            <a:r>
              <a:rPr lang="en-US" altLang="zh-CN" b="1" dirty="0"/>
              <a:t>   = 0.0625</a:t>
            </a:r>
            <a:r>
              <a:rPr lang="en-US" altLang="zh-CN" baseline="-25000" dirty="0"/>
              <a:t>10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2309786" y="4214818"/>
            <a:ext cx="295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55783-62A4-C937-E4E6-4B5A1F1E0018}"/>
              </a:ext>
            </a:extLst>
          </p:cNvPr>
          <p:cNvSpPr txBox="1"/>
          <p:nvPr/>
        </p:nvSpPr>
        <p:spPr>
          <a:xfrm>
            <a:off x="6888088" y="270892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注意有时候会多两位计算精度位</a:t>
            </a:r>
            <a:r>
              <a:rPr lang="en-US" altLang="zh-CN" dirty="0"/>
              <a:t>GR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43609A-4F63-833C-33D0-C19964D4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548679"/>
            <a:ext cx="8856984" cy="55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455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88640"/>
            <a:ext cx="6481936" cy="7920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IEEE 754 round modes</a:t>
            </a:r>
            <a:r>
              <a:rPr lang="zh-CN" altLang="en-US" dirty="0"/>
              <a:t>舍入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5487A3-ABF3-292C-7D5C-7F9D86D5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948417"/>
            <a:ext cx="8640960" cy="5694357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BD8466-40D0-0BA9-74B8-1629A98D9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471" b="68930"/>
          <a:stretch/>
        </p:blipFill>
        <p:spPr>
          <a:xfrm>
            <a:off x="983432" y="1340768"/>
            <a:ext cx="993710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537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AB751A-1D0B-FCB8-D1D5-BF0383BA986A}"/>
              </a:ext>
            </a:extLst>
          </p:cNvPr>
          <p:cNvSpPr txBox="1"/>
          <p:nvPr/>
        </p:nvSpPr>
        <p:spPr>
          <a:xfrm>
            <a:off x="839416" y="404664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</a:rPr>
              <a:t>转</a:t>
            </a:r>
            <a:r>
              <a:rPr lang="en-US" altLang="zh-CN" sz="3200" b="1" dirty="0">
                <a:solidFill>
                  <a:srgbClr val="FF0000"/>
                </a:solidFill>
              </a:rPr>
              <a:t>O,H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66D515-90E9-AE75-502D-675B4D89CE75}"/>
              </a:ext>
            </a:extLst>
          </p:cNvPr>
          <p:cNvSpPr txBox="1"/>
          <p:nvPr/>
        </p:nvSpPr>
        <p:spPr>
          <a:xfrm>
            <a:off x="1343472" y="113895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左右补</a:t>
            </a:r>
            <a:r>
              <a:rPr lang="en-US" altLang="zh-CN" sz="2000" dirty="0"/>
              <a:t>0</a:t>
            </a:r>
            <a:r>
              <a:rPr lang="zh-CN" altLang="en-US" sz="2000" dirty="0"/>
              <a:t>凑位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885DFD-0A2A-414C-FA2A-CC2C93B94E48}"/>
              </a:ext>
            </a:extLst>
          </p:cNvPr>
          <p:cNvSpPr txBox="1"/>
          <p:nvPr/>
        </p:nvSpPr>
        <p:spPr>
          <a:xfrm>
            <a:off x="839416" y="1688575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r>
              <a:rPr lang="zh-CN" altLang="en-US" sz="3200" b="1" dirty="0">
                <a:solidFill>
                  <a:srgbClr val="FF0000"/>
                </a:solidFill>
              </a:rPr>
              <a:t>转任意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CEEC52-3FBF-DEFA-7070-A1C2044FD161}"/>
              </a:ext>
            </a:extLst>
          </p:cNvPr>
          <p:cNvSpPr txBox="1"/>
          <p:nvPr/>
        </p:nvSpPr>
        <p:spPr>
          <a:xfrm>
            <a:off x="1343472" y="2422863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整数除基取余，小数乘基取整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之后验证一下是不是对的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940D43-B45F-4BD2-9BCE-EE558C4BD1B0}"/>
              </a:ext>
            </a:extLst>
          </p:cNvPr>
          <p:cNvSpPr txBox="1"/>
          <p:nvPr/>
        </p:nvSpPr>
        <p:spPr>
          <a:xfrm>
            <a:off x="1055440" y="3665697"/>
            <a:ext cx="921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注意小数是离散的，所以不是每个十进制小数都可以有准确地用二进制表示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B80330-48BF-438F-9952-9F80D672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52" y="4730466"/>
            <a:ext cx="8893959" cy="1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2138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02402"/>
            <a:ext cx="5112568" cy="123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Accurate Arithmetic </a:t>
            </a:r>
            <a:endParaRPr lang="zh-CN" altLang="en-US" dirty="0"/>
          </a:p>
        </p:txBody>
      </p:sp>
      <p:sp>
        <p:nvSpPr>
          <p:cNvPr id="101379" name="内容占位符 2"/>
          <p:cNvSpPr>
            <a:spLocks noGrp="1"/>
          </p:cNvSpPr>
          <p:nvPr>
            <p:ph idx="4294967295"/>
          </p:nvPr>
        </p:nvSpPr>
        <p:spPr>
          <a:xfrm>
            <a:off x="1919288" y="1341439"/>
            <a:ext cx="9505304" cy="5255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dirty="0"/>
              <a:t>IEEE 754 always keeps two extra bits on the right during intermediate additions, called </a:t>
            </a:r>
            <a:r>
              <a:rPr lang="en-US" altLang="zh-CN" sz="2400" dirty="0">
                <a:solidFill>
                  <a:srgbClr val="FF0000"/>
                </a:solidFill>
              </a:rPr>
              <a:t>guard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round</a:t>
            </a:r>
          </a:p>
          <a:p>
            <a:r>
              <a:rPr lang="en-US" altLang="zh-CN" sz="2400" dirty="0"/>
              <a:t>Rounding with Guard Digits  </a:t>
            </a:r>
            <a:r>
              <a:rPr lang="zh-CN" altLang="en-US" sz="2400" dirty="0"/>
              <a:t>先算再四舍五入</a:t>
            </a:r>
            <a:endParaRPr lang="en-US" altLang="zh-CN" sz="2400" dirty="0"/>
          </a:p>
          <a:p>
            <a:pPr lvl="1"/>
            <a:r>
              <a:rPr lang="en-US" altLang="zh-CN" sz="2000" dirty="0"/>
              <a:t>Add </a:t>
            </a:r>
            <a:r>
              <a:rPr lang="en-US" altLang="zh-CN" sz="2000" dirty="0" err="1"/>
              <a:t>2.56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0</a:t>
            </a:r>
            <a:r>
              <a:rPr lang="en-US" altLang="zh-CN" sz="2000" dirty="0"/>
              <a:t> to </a:t>
            </a:r>
            <a:r>
              <a:rPr lang="en-US" altLang="zh-CN" sz="2000" dirty="0" err="1"/>
              <a:t>2.34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guard</a:t>
            </a:r>
            <a:r>
              <a:rPr lang="en-US" altLang="zh-CN" sz="2000" dirty="0"/>
              <a:t> digit holds 5 and the </a:t>
            </a:r>
            <a:r>
              <a:rPr lang="en-US" altLang="zh-CN" sz="2000" b="1" dirty="0">
                <a:solidFill>
                  <a:srgbClr val="FF0000"/>
                </a:solidFill>
              </a:rPr>
              <a:t>round</a:t>
            </a:r>
            <a:r>
              <a:rPr lang="en-US" altLang="zh-CN" sz="2000" dirty="0"/>
              <a:t> digit holds 6.</a:t>
            </a:r>
            <a:r>
              <a:rPr lang="zh-CN" altLang="en-US" sz="2000" dirty="0"/>
              <a:t>（加法一个</a:t>
            </a:r>
            <a:r>
              <a:rPr lang="en-US" altLang="zh-CN" sz="2000" dirty="0"/>
              <a:t>guard</a:t>
            </a:r>
            <a:r>
              <a:rPr lang="zh-CN" altLang="en-US" sz="2000" dirty="0"/>
              <a:t>就足够，乘法需要</a:t>
            </a:r>
            <a:r>
              <a:rPr lang="en-US" altLang="zh-CN" sz="2000" dirty="0"/>
              <a:t>round</a:t>
            </a:r>
            <a:r>
              <a:rPr lang="zh-CN" altLang="en-US" sz="2000" dirty="0"/>
              <a:t>）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2.37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. </a:t>
            </a:r>
          </a:p>
          <a:p>
            <a:r>
              <a:rPr lang="en-US" altLang="zh-CN" sz="2400" dirty="0"/>
              <a:t>Rounding without Guard Digits 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9222" y="2816722"/>
            <a:ext cx="1376362" cy="865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6066" y="5157192"/>
            <a:ext cx="1082675" cy="887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95600" y="461191"/>
            <a:ext cx="7867667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sticky bit</a:t>
            </a:r>
            <a:endParaRPr lang="zh-CN" altLang="en-US" dirty="0"/>
          </a:p>
        </p:txBody>
      </p:sp>
      <p:sp>
        <p:nvSpPr>
          <p:cNvPr id="105475" name="内容占位符 2"/>
          <p:cNvSpPr>
            <a:spLocks noGrp="1"/>
          </p:cNvSpPr>
          <p:nvPr>
            <p:ph idx="4294967295"/>
          </p:nvPr>
        </p:nvSpPr>
        <p:spPr>
          <a:xfrm>
            <a:off x="1415480" y="1628801"/>
            <a:ext cx="9793088" cy="345638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 bit used in rounding in addition to guard and round that is set whenever there are nonzero bits to the right of the round bit. </a:t>
            </a:r>
          </a:p>
          <a:p>
            <a:r>
              <a:rPr lang="en-US" altLang="zh-CN" dirty="0"/>
              <a:t>allows the computer to see the difference between 0.50 ... 00</a:t>
            </a:r>
            <a:r>
              <a:rPr lang="en-US" altLang="zh-CN" baseline="-25000" dirty="0"/>
              <a:t>ten</a:t>
            </a:r>
            <a:r>
              <a:rPr lang="en-US" altLang="zh-CN" dirty="0"/>
              <a:t> and 0.50 ... 01</a:t>
            </a:r>
            <a:r>
              <a:rPr lang="en-US" altLang="zh-CN" baseline="-25000" dirty="0"/>
              <a:t>ten</a:t>
            </a:r>
            <a:r>
              <a:rPr lang="en-US" altLang="zh-CN" dirty="0"/>
              <a:t> when rounding.</a:t>
            </a:r>
            <a:r>
              <a:rPr lang="zh-CN" altLang="en-US" dirty="0"/>
              <a:t>区分</a:t>
            </a:r>
            <a:r>
              <a:rPr lang="en-US" altLang="zh-CN" dirty="0"/>
              <a:t>0.5</a:t>
            </a:r>
            <a:r>
              <a:rPr lang="zh-CN" altLang="en-US" dirty="0"/>
              <a:t>和比</a:t>
            </a:r>
            <a:r>
              <a:rPr lang="en-US" altLang="zh-CN" dirty="0"/>
              <a:t>0.5</a:t>
            </a:r>
            <a:r>
              <a:rPr lang="zh-CN" altLang="en-US" dirty="0"/>
              <a:t>大一点</a:t>
            </a:r>
            <a:endParaRPr lang="en-US" altLang="zh-CN" dirty="0"/>
          </a:p>
          <a:p>
            <a:r>
              <a:rPr lang="en-US" altLang="zh-CN" dirty="0"/>
              <a:t>examples in the floating point format with </a:t>
            </a:r>
            <a:r>
              <a:rPr lang="en-US" altLang="zh-CN" dirty="0">
                <a:solidFill>
                  <a:srgbClr val="0070C0"/>
                </a:solidFill>
              </a:rPr>
              <a:t>guard, round and sticky </a:t>
            </a:r>
            <a:r>
              <a:rPr lang="en-US" altLang="zh-CN" dirty="0"/>
              <a:t>bits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35360" y="0"/>
            <a:ext cx="1008112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Examples for guard, round, and sticky bit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79576" y="1124744"/>
            <a:ext cx="8578850" cy="50403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zh-CN" sz="1800" dirty="0"/>
              <a:t>			     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g r s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1.11000000000000000000100 </a:t>
            </a:r>
            <a:r>
              <a:rPr lang="en-US" altLang="zh-CN" sz="1800" dirty="0">
                <a:highlight>
                  <a:srgbClr val="FFFF00"/>
                </a:highlight>
              </a:rPr>
              <a:t>0 0 0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1.11000000000000000000100 (mantissa used, exact representation)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1.11000000000000000000000 0 0 1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0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LSB=0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1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1.11000000000000000000010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LSB=1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endParaRPr lang="zh-CN" altLang="en-US" sz="1800" dirty="0"/>
          </a:p>
          <a:p>
            <a:pPr>
              <a:defRPr/>
            </a:pP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3F6A53-7F04-9EAC-4F71-F74D39621464}"/>
              </a:ext>
            </a:extLst>
          </p:cNvPr>
          <p:cNvSpPr txBox="1"/>
          <p:nvPr/>
        </p:nvSpPr>
        <p:spPr>
          <a:xfrm>
            <a:off x="8328248" y="53012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凑偶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1B535-1638-18AB-7AFA-C934B3E55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400" y="620688"/>
            <a:ext cx="7706072" cy="3275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位下的</a:t>
            </a:r>
            <a:r>
              <a:rPr lang="en-US" altLang="zh-CN" dirty="0"/>
              <a:t>GRS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7F066-8EA2-50CC-8825-61686DF5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268699"/>
            <a:ext cx="8302100" cy="1809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F503D-4025-35AA-04C5-0897DB00D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2818110"/>
            <a:ext cx="7239627" cy="3093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69E00C-3AE1-A49E-0FF6-90232FABE627}"/>
              </a:ext>
            </a:extLst>
          </p:cNvPr>
          <p:cNvSpPr/>
          <p:nvPr/>
        </p:nvSpPr>
        <p:spPr>
          <a:xfrm>
            <a:off x="2423592" y="4149080"/>
            <a:ext cx="28803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2333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Numbers and their representation</a:t>
            </a:r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911424" y="1556792"/>
            <a:ext cx="10152359" cy="4194175"/>
          </a:xfrm>
        </p:spPr>
        <p:txBody>
          <a:bodyPr/>
          <a:lstStyle/>
          <a:p>
            <a:r>
              <a:rPr lang="en-US" altLang="zh-CN" dirty="0"/>
              <a:t>Representation</a:t>
            </a:r>
          </a:p>
          <a:p>
            <a:pPr lvl="1"/>
            <a:r>
              <a:rPr lang="en-US" altLang="zh-CN" dirty="0">
                <a:solidFill>
                  <a:srgbClr val="00B0F0"/>
                </a:solidFill>
              </a:rPr>
              <a:t>ASCII </a:t>
            </a:r>
            <a:r>
              <a:rPr lang="en-US" altLang="zh-CN" dirty="0"/>
              <a:t>- text characters</a:t>
            </a:r>
          </a:p>
          <a:p>
            <a:pPr marL="914400" lvl="2" indent="0">
              <a:buNone/>
            </a:pPr>
            <a:endParaRPr lang="en-US" altLang="zh-CN" dirty="0"/>
          </a:p>
          <a:p>
            <a:pPr marL="114300" indent="0">
              <a:buNone/>
            </a:pPr>
            <a:r>
              <a:rPr lang="zh-CN" altLang="en-US" sz="2400" dirty="0"/>
              <a:t>* </a:t>
            </a:r>
            <a:r>
              <a:rPr lang="en-US" altLang="zh-CN" sz="2400" dirty="0"/>
              <a:t>ASCII--</a:t>
            </a:r>
            <a:r>
              <a:rPr lang="en-US" altLang="zh-CN" sz="2400" dirty="0">
                <a:solidFill>
                  <a:srgbClr val="0000FF"/>
                </a:solidFill>
              </a:rPr>
              <a:t>A</a:t>
            </a:r>
            <a:r>
              <a:rPr lang="en-US" altLang="zh-CN" sz="2400" dirty="0"/>
              <a:t>merican </a:t>
            </a:r>
            <a:r>
              <a:rPr lang="en-US" altLang="zh-CN" sz="2400" dirty="0">
                <a:solidFill>
                  <a:srgbClr val="0000FF"/>
                </a:solidFill>
              </a:rPr>
              <a:t>S</a:t>
            </a:r>
            <a:r>
              <a:rPr lang="en-US" altLang="zh-CN" sz="2400" dirty="0"/>
              <a:t>tandard </a:t>
            </a:r>
            <a:r>
              <a:rPr lang="en-US" altLang="zh-CN" sz="2400" dirty="0">
                <a:solidFill>
                  <a:srgbClr val="0000FF"/>
                </a:solidFill>
              </a:rPr>
              <a:t>C</a:t>
            </a:r>
            <a:r>
              <a:rPr lang="en-US" altLang="zh-CN" sz="2400" dirty="0"/>
              <a:t>ode for </a:t>
            </a:r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dirty="0"/>
              <a:t>nformation </a:t>
            </a:r>
            <a:r>
              <a:rPr lang="en-US" altLang="zh-CN" sz="2400" dirty="0">
                <a:solidFill>
                  <a:srgbClr val="0000FF"/>
                </a:solidFill>
              </a:rPr>
              <a:t>I</a:t>
            </a:r>
            <a:r>
              <a:rPr lang="en-US" altLang="zh-CN" sz="2400" dirty="0"/>
              <a:t>nterchange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328973-ACA9-6028-8106-B041D08E6A40}"/>
              </a:ext>
            </a:extLst>
          </p:cNvPr>
          <p:cNvSpPr txBox="1"/>
          <p:nvPr/>
        </p:nvSpPr>
        <p:spPr>
          <a:xfrm>
            <a:off x="5879976" y="184482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8bit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852CF0-4B9E-C1EC-8785-A69A8AABB222}"/>
              </a:ext>
            </a:extLst>
          </p:cNvPr>
          <p:cNvSpPr txBox="1"/>
          <p:nvPr/>
        </p:nvSpPr>
        <p:spPr>
          <a:xfrm>
            <a:off x="551384" y="908720"/>
            <a:ext cx="11161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真值转换为补码：对于正数，与原码的方式一样。</a:t>
            </a:r>
            <a:r>
              <a:rPr lang="zh-CN" altLang="en-US" b="1" dirty="0">
                <a:solidFill>
                  <a:srgbClr val="FF0000"/>
                </a:solidFill>
              </a:rPr>
              <a:t>对于负数，符号位取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，其余各位由真值“</a:t>
            </a:r>
            <a:r>
              <a:rPr lang="zh-CN" altLang="en-US" b="1" dirty="0">
                <a:solidFill>
                  <a:srgbClr val="FF0000"/>
                </a:solidFill>
              </a:rPr>
              <a:t>各位取反，末位加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”</a:t>
            </a:r>
            <a:r>
              <a:rPr lang="zh-CN" altLang="en-US" dirty="0"/>
              <a:t>得到</a:t>
            </a:r>
            <a:endParaRPr lang="en-US" altLang="zh-CN" dirty="0"/>
          </a:p>
          <a:p>
            <a:r>
              <a:rPr lang="zh-CN" altLang="en-US" dirty="0"/>
              <a:t>补码转换为真值：若符号位为</a:t>
            </a:r>
            <a:r>
              <a:rPr lang="en-US" altLang="zh-CN" dirty="0"/>
              <a:t>0</a:t>
            </a:r>
            <a:r>
              <a:rPr lang="zh-CN" altLang="en-US" dirty="0"/>
              <a:t>，与原码的方式一样。若符号位为</a:t>
            </a:r>
            <a:r>
              <a:rPr lang="en-US" altLang="zh-CN" dirty="0"/>
              <a:t>1</a:t>
            </a:r>
            <a:r>
              <a:rPr lang="zh-CN" altLang="en-US" dirty="0"/>
              <a:t>，真值的符号为负，数值部分各位由补码“</a:t>
            </a:r>
            <a:r>
              <a:rPr lang="zh-CN" altLang="en-US" b="1" dirty="0">
                <a:solidFill>
                  <a:srgbClr val="FF0000"/>
                </a:solidFill>
              </a:rPr>
              <a:t>各位取反，末位加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”</a:t>
            </a:r>
            <a:r>
              <a:rPr lang="zh-CN" altLang="en-US" dirty="0"/>
              <a:t>得到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1’s Complement Code</a:t>
            </a:r>
            <a:r>
              <a:rPr lang="zh-CN" altLang="en-US" dirty="0"/>
              <a:t>反码和</a:t>
            </a:r>
            <a:r>
              <a:rPr lang="en-US" altLang="zh-CN" dirty="0"/>
              <a:t>2’s Complement Code</a:t>
            </a:r>
            <a:r>
              <a:rPr lang="zh-CN" altLang="en-US" dirty="0"/>
              <a:t>补码</a:t>
            </a:r>
          </a:p>
        </p:txBody>
      </p:sp>
    </p:spTree>
    <p:extLst>
      <p:ext uri="{BB962C8B-B14F-4D97-AF65-F5344CB8AC3E}">
        <p14:creationId xmlns:p14="http://schemas.microsoft.com/office/powerpoint/2010/main" val="101926521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911424" y="404664"/>
            <a:ext cx="1512168" cy="803275"/>
          </a:xfrm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补码</a:t>
            </a:r>
            <a:endParaRPr lang="en-US" altLang="zh-CN" dirty="0">
              <a:solidFill>
                <a:srgbClr val="0000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98AF74-E8DC-5146-D933-D54FAC2C793A}"/>
              </a:ext>
            </a:extLst>
          </p:cNvPr>
          <p:cNvGrpSpPr/>
          <p:nvPr/>
        </p:nvGrpSpPr>
        <p:grpSpPr>
          <a:xfrm>
            <a:off x="1343472" y="1175325"/>
            <a:ext cx="10475077" cy="3345058"/>
            <a:chOff x="1340729" y="1956150"/>
            <a:chExt cx="10475077" cy="3345058"/>
          </a:xfrm>
        </p:grpSpPr>
        <p:sp>
          <p:nvSpPr>
            <p:cNvPr id="26630" name="Rectangle 17"/>
            <p:cNvSpPr>
              <a:spLocks noChangeArrowheads="1"/>
            </p:cNvSpPr>
            <p:nvPr/>
          </p:nvSpPr>
          <p:spPr bwMode="auto">
            <a:xfrm>
              <a:off x="8920466" y="2708920"/>
              <a:ext cx="1562929" cy="459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zh-CN" altLang="zh-CN" sz="2400" b="1" i="1" dirty="0">
                  <a:solidFill>
                    <a:srgbClr val="C00000"/>
                  </a:solidFill>
                  <a:latin typeface="Comic Sans MS" pitchFamily="66" charset="0"/>
                  <a:ea typeface="Arial Unicode MS" pitchFamily="34" charset="-122"/>
                </a:rPr>
                <a:t>fraction</a:t>
              </a:r>
              <a:endParaRPr lang="en-US" altLang="zh-CN" sz="2400" b="1" i="1" dirty="0">
                <a:solidFill>
                  <a:srgbClr val="C00000"/>
                </a:solidFill>
                <a:latin typeface="Comic Sans MS" pitchFamily="66" charset="0"/>
                <a:ea typeface="Arial Unicode MS" pitchFamily="34" charset="-122"/>
              </a:endParaRPr>
            </a:p>
          </p:txBody>
        </p:sp>
        <p:sp>
          <p:nvSpPr>
            <p:cNvPr id="26631" name="Rectangle 18"/>
            <p:cNvSpPr>
              <a:spLocks noChangeArrowheads="1"/>
            </p:cNvSpPr>
            <p:nvPr/>
          </p:nvSpPr>
          <p:spPr bwMode="auto">
            <a:xfrm>
              <a:off x="8970507" y="4005064"/>
              <a:ext cx="1512888" cy="459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r>
                <a:rPr lang="en-US" altLang="zh-CN" sz="2400" b="1" i="1" dirty="0">
                  <a:solidFill>
                    <a:srgbClr val="C00000"/>
                  </a:solidFill>
                  <a:latin typeface="Comic Sans MS" pitchFamily="66" charset="0"/>
                  <a:ea typeface="Arial Unicode MS" pitchFamily="34" charset="-122"/>
                </a:rPr>
                <a:t>integer</a:t>
              </a:r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72A6CF3-840C-437B-04A6-F6BB5FF121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8370780"/>
                </p:ext>
              </p:extLst>
            </p:nvPr>
          </p:nvGraphicFramePr>
          <p:xfrm>
            <a:off x="1340729" y="2406942"/>
            <a:ext cx="7463547" cy="2403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" name="Equation" r:id="rId4" imgW="2997000" imgH="965160" progId="Equation.DSMT4">
                    <p:embed/>
                  </p:oleObj>
                </mc:Choice>
                <mc:Fallback>
                  <p:oleObj name="Equation" r:id="rId4" imgW="2997000" imgH="9651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40729" y="2406942"/>
                          <a:ext cx="7463547" cy="24035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B5E66C46-9ECA-6F3D-F5AF-D2C8F3CA8B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254898"/>
                </p:ext>
              </p:extLst>
            </p:nvPr>
          </p:nvGraphicFramePr>
          <p:xfrm>
            <a:off x="9174334" y="3168020"/>
            <a:ext cx="1676937" cy="36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" name="Equation" r:id="rId6" imgW="939600" imgH="203040" progId="Equation.DSMT4">
                    <p:embed/>
                  </p:oleObj>
                </mc:Choice>
                <mc:Fallback>
                  <p:oleObj name="Equation" r:id="rId6" imgW="9396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174334" y="3168020"/>
                          <a:ext cx="1676937" cy="362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F9032CFE-4054-C947-9934-192203D09C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9327038"/>
                </p:ext>
              </p:extLst>
            </p:nvPr>
          </p:nvGraphicFramePr>
          <p:xfrm>
            <a:off x="9174333" y="4496090"/>
            <a:ext cx="1744923" cy="36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0" name="Equation" r:id="rId8" imgW="977760" imgH="203040" progId="Equation.DSMT4">
                    <p:embed/>
                  </p:oleObj>
                </mc:Choice>
                <mc:Fallback>
                  <p:oleObj name="Equation" r:id="rId8" imgW="9777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174333" y="4496090"/>
                          <a:ext cx="1744923" cy="362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397E4F-95CA-678C-5895-305F3F2660E1}"/>
                </a:ext>
              </a:extLst>
            </p:cNvPr>
            <p:cNvSpPr txBox="1"/>
            <p:nvPr/>
          </p:nvSpPr>
          <p:spPr>
            <a:xfrm>
              <a:off x="8544272" y="1956150"/>
              <a:ext cx="3271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如果字长为</a:t>
              </a:r>
              <a:r>
                <a:rPr lang="en-US" altLang="zh-CN" dirty="0"/>
                <a:t>n+1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29E294-9D7A-058A-CA3A-751C360C973F}"/>
                </a:ext>
              </a:extLst>
            </p:cNvPr>
            <p:cNvSpPr txBox="1"/>
            <p:nvPr/>
          </p:nvSpPr>
          <p:spPr>
            <a:xfrm>
              <a:off x="9336360" y="3608699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比原码多</a:t>
              </a:r>
              <a:r>
                <a:rPr lang="en-US" altLang="zh-CN" sz="1400" dirty="0"/>
                <a:t>-1</a:t>
              </a:r>
              <a:endParaRPr lang="zh-CN" altLang="en-US" sz="14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FED5AA-7122-73D6-B81E-06F973023AB9}"/>
                </a:ext>
              </a:extLst>
            </p:cNvPr>
            <p:cNvSpPr txBox="1"/>
            <p:nvPr/>
          </p:nvSpPr>
          <p:spPr>
            <a:xfrm>
              <a:off x="9334750" y="4993431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比原码多</a:t>
              </a: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DCA0928A-A079-8293-A7AF-6F57F72165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7124441"/>
                </p:ext>
              </p:extLst>
            </p:nvPr>
          </p:nvGraphicFramePr>
          <p:xfrm>
            <a:off x="10250143" y="4934702"/>
            <a:ext cx="466504" cy="3498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1" name="Equation" r:id="rId10" imgW="253800" imgH="190440" progId="Equation.DSMT4">
                    <p:embed/>
                  </p:oleObj>
                </mc:Choice>
                <mc:Fallback>
                  <p:oleObj name="Equation" r:id="rId10" imgW="2538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250143" y="4934702"/>
                          <a:ext cx="466504" cy="3498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43F08F9-3D91-D971-1A66-68002EA5B2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31" y="4638515"/>
            <a:ext cx="10745337" cy="803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0DF792-7BE9-6082-DD0F-8C6DE7FB29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70" y="5535841"/>
            <a:ext cx="11286198" cy="72396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Unsigned Binary Integers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idx="1"/>
          </p:nvPr>
        </p:nvSpPr>
        <p:spPr>
          <a:xfrm>
            <a:off x="2135560" y="2749390"/>
            <a:ext cx="3743647" cy="432122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>
                <a:ea typeface="宋体" panose="02010600030101010101" pitchFamily="2" charset="-122"/>
              </a:rPr>
              <a:t>Range: 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0 to +2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– 1</a:t>
            </a:r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992313" y="1341438"/>
            <a:ext cx="8270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7E6E6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charset="-122"/>
                <a:cs typeface="+mn-cs"/>
              </a:rPr>
              <a:t>Given an n-bit number</a:t>
            </a: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graphicFrame>
        <p:nvGraphicFramePr>
          <p:cNvPr id="60421" name="Object 2"/>
          <p:cNvGraphicFramePr>
            <a:graphicFrameLocks noChangeAspect="1"/>
          </p:cNvGraphicFramePr>
          <p:nvPr/>
        </p:nvGraphicFramePr>
        <p:xfrm>
          <a:off x="2971800" y="1844675"/>
          <a:ext cx="60102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5" imgW="2501900" imgH="241300" progId="Equation.3">
                  <p:embed/>
                </p:oleObj>
              </mc:Choice>
              <mc:Fallback>
                <p:oleObj name="Equation" r:id="rId5" imgW="2501900" imgH="241300" progId="Equation.3">
                  <p:embed/>
                  <p:pic>
                    <p:nvPicPr>
                      <p:cNvPr id="604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44675"/>
                        <a:ext cx="6010275" cy="579438"/>
                      </a:xfrm>
                      <a:prstGeom prst="rect">
                        <a:avLst/>
                      </a:prstGeom>
                      <a:solidFill>
                        <a:srgbClr val="E0E0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587840"/>
      </p:ext>
    </p:extLst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9376" y="183897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2’s-Complement Signed Integers</a:t>
            </a:r>
            <a:endParaRPr lang="zh-CN" altLang="en-US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idx="1"/>
          </p:nvPr>
        </p:nvSpPr>
        <p:spPr>
          <a:xfrm>
            <a:off x="1992313" y="2636839"/>
            <a:ext cx="5471839" cy="647700"/>
          </a:xfrm>
        </p:spPr>
        <p:txBody>
          <a:bodyPr>
            <a:normAutofit fontScale="92500"/>
          </a:bodyPr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>
                <a:ea typeface="宋体" panose="02010600030101010101" pitchFamily="2" charset="-122"/>
              </a:rPr>
              <a:t>Range: 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–2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 – 1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to +2</a:t>
            </a:r>
            <a:r>
              <a:rPr lang="en-US" altLang="zh-CN" sz="32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n – 1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– 1</a:t>
            </a:r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992313" y="1341438"/>
            <a:ext cx="8270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7E6E6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charset="-122"/>
                <a:cs typeface="+mn-cs"/>
              </a:rPr>
              <a:t>Given an n-bit number</a:t>
            </a: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itchFamily="2" charset="-122"/>
              <a:cs typeface="+mn-cs"/>
            </a:endParaRPr>
          </a:p>
        </p:txBody>
      </p:sp>
      <p:graphicFrame>
        <p:nvGraphicFramePr>
          <p:cNvPr id="62469" name="Object 3"/>
          <p:cNvGraphicFramePr>
            <a:graphicFrameLocks noChangeAspect="1"/>
          </p:cNvGraphicFramePr>
          <p:nvPr/>
        </p:nvGraphicFramePr>
        <p:xfrm>
          <a:off x="2711624" y="2039318"/>
          <a:ext cx="6223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5" imgW="2590800" imgH="241300" progId="Equation.3">
                  <p:embed/>
                </p:oleObj>
              </mc:Choice>
              <mc:Fallback>
                <p:oleObj name="Equation" r:id="rId5" imgW="2590800" imgH="241300" progId="Equation.3">
                  <p:embed/>
                  <p:pic>
                    <p:nvPicPr>
                      <p:cNvPr id="624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4" y="2039318"/>
                        <a:ext cx="6223000" cy="579438"/>
                      </a:xfrm>
                      <a:prstGeom prst="rect">
                        <a:avLst/>
                      </a:prstGeom>
                      <a:solidFill>
                        <a:srgbClr val="E0E0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106547C-1526-94DC-6B76-BCA42E93A434}"/>
              </a:ext>
            </a:extLst>
          </p:cNvPr>
          <p:cNvSpPr txBox="1">
            <a:spLocks noChangeArrowheads="1"/>
          </p:cNvSpPr>
          <p:nvPr/>
        </p:nvSpPr>
        <p:spPr>
          <a:xfrm>
            <a:off x="1992313" y="3393034"/>
            <a:ext cx="8351837" cy="295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AU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–(–2</a:t>
            </a:r>
            <a:r>
              <a:rPr kumimoji="0" lang="en-AU" altLang="zh-CN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 – 1</a:t>
            </a:r>
            <a:r>
              <a:rPr kumimoji="0" lang="en-AU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 can’t be represented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+mn-cs"/>
              </a:rPr>
              <a:t>Some specific numbers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0:	0000 0000 … 0000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AU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–1:	1111 1111 … 1111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Most-negative:	1000 0000 … 0000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41438" algn="l"/>
                <a:tab pos="2874963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Most-positive:	0111 1111 … 1111</a:t>
            </a:r>
            <a:endParaRPr kumimoji="0" lang="en-AU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54AC19-BE8B-DFF3-16D3-BFB8B469B22F}"/>
              </a:ext>
            </a:extLst>
          </p:cNvPr>
          <p:cNvSpPr txBox="1"/>
          <p:nvPr/>
        </p:nvSpPr>
        <p:spPr>
          <a:xfrm>
            <a:off x="8472264" y="321297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都是正数比负数少一位</a:t>
            </a:r>
          </a:p>
        </p:txBody>
      </p:sp>
    </p:spTree>
    <p:extLst>
      <p:ext uri="{BB962C8B-B14F-4D97-AF65-F5344CB8AC3E}">
        <p14:creationId xmlns:p14="http://schemas.microsoft.com/office/powerpoint/2010/main" val="455826709"/>
      </p:ext>
    </p:extLst>
  </p:cSld>
  <p:clrMapOvr>
    <a:masterClrMapping/>
  </p:clrMapOvr>
  <p:transition spd="med">
    <p:random/>
    <p:sndAc>
      <p:stSnd>
        <p:snd r:embed="rId4" name="chimes.wav"/>
      </p:stSnd>
    </p:sndAc>
  </p:transition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1621</Words>
  <Application>Microsoft Office PowerPoint</Application>
  <PresentationFormat>宽屏</PresentationFormat>
  <Paragraphs>298</Paragraphs>
  <Slides>43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微软雅黑</vt:lpstr>
      <vt:lpstr>Arial</vt:lpstr>
      <vt:lpstr>Comic Sans MS</vt:lpstr>
      <vt:lpstr>Times New Roman</vt:lpstr>
      <vt:lpstr>Wingdings</vt:lpstr>
      <vt:lpstr>1_Office 主题​​</vt:lpstr>
      <vt:lpstr>Equation</vt:lpstr>
      <vt:lpstr>PowerPoint 演示文稿</vt:lpstr>
      <vt:lpstr>Contents</vt:lpstr>
      <vt:lpstr>Numbers and their representation</vt:lpstr>
      <vt:lpstr>PowerPoint 演示文稿</vt:lpstr>
      <vt:lpstr>Numbers and their representation</vt:lpstr>
      <vt:lpstr>PowerPoint 演示文稿</vt:lpstr>
      <vt:lpstr>补码</vt:lpstr>
      <vt:lpstr>Unsigned Binary Integers</vt:lpstr>
      <vt:lpstr>2’s-Complement Signed Integers</vt:lpstr>
      <vt:lpstr>PowerPoint 演示文稿</vt:lpstr>
      <vt:lpstr>          3 Arithmetic</vt:lpstr>
      <vt:lpstr>Addition &amp; subtraction</vt:lpstr>
      <vt:lpstr>Overflow conditions</vt:lpstr>
      <vt:lpstr>一位全加器</vt:lpstr>
      <vt:lpstr>3 Multiplication</vt:lpstr>
      <vt:lpstr>Signed multiplication符号数乘法</vt:lpstr>
      <vt:lpstr>另一个例子</vt:lpstr>
      <vt:lpstr>Booth's Algorithm</vt:lpstr>
      <vt:lpstr>PowerPoint 演示文稿</vt:lpstr>
      <vt:lpstr>PowerPoint 演示文稿</vt:lpstr>
      <vt:lpstr>Booth's Algorithm</vt:lpstr>
      <vt:lpstr>Booth's Algorithm</vt:lpstr>
      <vt:lpstr>Example with negative numbers</vt:lpstr>
      <vt:lpstr>符号位扩展（sign extension）</vt:lpstr>
      <vt:lpstr>4    Division</vt:lpstr>
      <vt:lpstr>2    Floating point numbers </vt:lpstr>
      <vt:lpstr>PowerPoint 演示文稿</vt:lpstr>
      <vt:lpstr>Floating point numbers</vt:lpstr>
      <vt:lpstr>PowerPoint 演示文稿</vt:lpstr>
      <vt:lpstr>PowerPoint 演示文稿</vt:lpstr>
      <vt:lpstr>规格化</vt:lpstr>
      <vt:lpstr>PowerPoint 演示文稿</vt:lpstr>
      <vt:lpstr>Limitations</vt:lpstr>
      <vt:lpstr>IEEE 754 standard</vt:lpstr>
      <vt:lpstr>PowerPoint 演示文稿</vt:lpstr>
      <vt:lpstr>Example:          y=0.5+(-0.4375) in binary</vt:lpstr>
      <vt:lpstr>PowerPoint 演示文稿</vt:lpstr>
      <vt:lpstr>IEEE 754 round modes舍入</vt:lpstr>
      <vt:lpstr>PowerPoint 演示文稿</vt:lpstr>
      <vt:lpstr>Accurate Arithmetic </vt:lpstr>
      <vt:lpstr>sticky bit</vt:lpstr>
      <vt:lpstr>Examples for guard, round, and sticky bit</vt:lpstr>
      <vt:lpstr>16位下的GRS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cui</dc:creator>
  <cp:lastModifiedBy>炜 周</cp:lastModifiedBy>
  <cp:revision>732</cp:revision>
  <dcterms:created xsi:type="dcterms:W3CDTF">2003-07-12T07:22:17Z</dcterms:created>
  <dcterms:modified xsi:type="dcterms:W3CDTF">2024-06-21T03:35:20Z</dcterms:modified>
</cp:coreProperties>
</file>